
<file path=[Content_Types].xml><?xml version="1.0" encoding="utf-8"?>
<Types xmlns="http://schemas.openxmlformats.org/package/2006/content-types">
  <Default Extension="jpeg" ContentType="image/jpeg"/>
  <Default Extension="JPG" ContentType="image/.jp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6840220" cy="10801350"/>
  <p:notesSz cx="6858000" cy="9144000"/>
  <p:custDataLst>
    <p:tags r:id="rId7"/>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220" d="100"/>
          <a:sy n="220" d="100"/>
        </p:scale>
        <p:origin x="-318" y="-78"/>
      </p:cViewPr>
      <p:guideLst>
        <p:guide orient="horz" pos="3402"/>
        <p:guide pos="2155"/>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7" Type="http://schemas.openxmlformats.org/officeDocument/2006/relationships/tags" Target="tags/tag1.xml"/><Relationship Id="rId6" Type="http://schemas.openxmlformats.org/officeDocument/2006/relationships/tableStyles" Target="tableStyles.xml"/><Relationship Id="rId5" Type="http://schemas.openxmlformats.org/officeDocument/2006/relationships/viewProps" Target="viewProps.xml"/><Relationship Id="rId4" Type="http://schemas.openxmlformats.org/officeDocument/2006/relationships/presProps" Target="presProps.xml"/><Relationship Id="rId3" Type="http://schemas.openxmlformats.org/officeDocument/2006/relationships/slide" Target="slides/slide1.xml"/><Relationship Id="rId2" Type="http://schemas.openxmlformats.org/officeDocument/2006/relationships/theme" Target="theme/theme1.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513041" y="3355420"/>
            <a:ext cx="5814457" cy="2315289"/>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026081" y="6120765"/>
            <a:ext cx="4788377" cy="2760345"/>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4959390" y="432556"/>
            <a:ext cx="1539121" cy="9216152"/>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342027" y="432556"/>
            <a:ext cx="4503354" cy="9216152"/>
          </a:xfr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540356" y="6940868"/>
            <a:ext cx="5814457" cy="2145268"/>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540356" y="4578074"/>
            <a:ext cx="5814457" cy="2362795"/>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endParaRPr lang="zh-CN" altLang="en-US" smtClean="0"/>
          </a:p>
        </p:txBody>
      </p:sp>
      <p:sp>
        <p:nvSpPr>
          <p:cNvPr id="4" name="日期占位符 3"/>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342027" y="2520316"/>
            <a:ext cx="3021238" cy="712839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3477273" y="2520316"/>
            <a:ext cx="3021238" cy="712839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342027" y="2417803"/>
            <a:ext cx="3022426" cy="10076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4" name="内容占位符 3"/>
          <p:cNvSpPr>
            <a:spLocks noGrp="1"/>
          </p:cNvSpPr>
          <p:nvPr>
            <p:ph sz="half" idx="2"/>
          </p:nvPr>
        </p:nvSpPr>
        <p:spPr>
          <a:xfrm>
            <a:off x="342027" y="3425428"/>
            <a:ext cx="3022426" cy="6223279"/>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p:nvPr>
        </p:nvSpPr>
        <p:spPr>
          <a:xfrm>
            <a:off x="3474899" y="2417803"/>
            <a:ext cx="3023613" cy="10076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6" name="内容占位符 5"/>
          <p:cNvSpPr>
            <a:spLocks noGrp="1"/>
          </p:cNvSpPr>
          <p:nvPr>
            <p:ph sz="quarter" idx="4"/>
          </p:nvPr>
        </p:nvSpPr>
        <p:spPr>
          <a:xfrm>
            <a:off x="3474899" y="3425428"/>
            <a:ext cx="3023613" cy="6223279"/>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0C913308-F349-4B6D-A68A-DD1791B4A57B}"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0C913308-F349-4B6D-A68A-DD1791B4A57B}"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0C913308-F349-4B6D-A68A-DD1791B4A57B}"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342027" y="430054"/>
            <a:ext cx="2250490" cy="1830229"/>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2674460" y="430055"/>
            <a:ext cx="3824051" cy="921865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文本占位符 3"/>
          <p:cNvSpPr>
            <a:spLocks noGrp="1"/>
          </p:cNvSpPr>
          <p:nvPr>
            <p:ph type="body" sz="half" idx="2"/>
          </p:nvPr>
        </p:nvSpPr>
        <p:spPr>
          <a:xfrm>
            <a:off x="342027" y="2260283"/>
            <a:ext cx="2250490" cy="738842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340793" y="7560945"/>
            <a:ext cx="4104323" cy="892612"/>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340793" y="965121"/>
            <a:ext cx="4104323" cy="648081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340793" y="8453557"/>
            <a:ext cx="4104323" cy="126765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342027" y="432555"/>
            <a:ext cx="6156484" cy="1800225"/>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342027" y="2520316"/>
            <a:ext cx="6156484" cy="7128392"/>
          </a:xfrm>
          <a:prstGeom prst="rect">
            <a:avLst/>
          </a:prstGeom>
        </p:spPr>
        <p:txBody>
          <a:bodyPr vert="horz" lIns="91440" tIns="45720" rIns="91440" bIns="45720" rtlCol="0">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2"/>
          </p:nvPr>
        </p:nvSpPr>
        <p:spPr>
          <a:xfrm>
            <a:off x="342027" y="10011252"/>
            <a:ext cx="1596126" cy="575072"/>
          </a:xfrm>
          <a:prstGeom prst="rect">
            <a:avLst/>
          </a:prstGeom>
        </p:spPr>
        <p:txBody>
          <a:bodyPr vert="horz" lIns="91440" tIns="45720" rIns="91440" bIns="45720" rtlCol="0" anchor="ctr"/>
          <a:lstStyle>
            <a:lvl1pPr algn="l">
              <a:defRPr sz="1200">
                <a:solidFill>
                  <a:schemeClr val="tx1">
                    <a:tint val="75000"/>
                  </a:schemeClr>
                </a:solidFill>
              </a:defRPr>
            </a:lvl1pPr>
          </a:lstStyle>
          <a:p>
            <a:fld id="{530820CF-B880-4189-942D-D702A7CBA730}" type="datetimeFigureOut">
              <a:rPr lang="zh-CN" altLang="en-US" smtClean="0"/>
            </a:fld>
            <a:endParaRPr lang="zh-CN" altLang="en-US"/>
          </a:p>
        </p:txBody>
      </p:sp>
      <p:sp>
        <p:nvSpPr>
          <p:cNvPr id="5" name="页脚占位符 4"/>
          <p:cNvSpPr>
            <a:spLocks noGrp="1"/>
          </p:cNvSpPr>
          <p:nvPr>
            <p:ph type="ftr" sz="quarter" idx="3"/>
          </p:nvPr>
        </p:nvSpPr>
        <p:spPr>
          <a:xfrm>
            <a:off x="2337184" y="10011252"/>
            <a:ext cx="2166170" cy="575072"/>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4902385" y="10011252"/>
            <a:ext cx="1596126" cy="575072"/>
          </a:xfrm>
          <a:prstGeom prst="rect">
            <a:avLst/>
          </a:prstGeom>
        </p:spPr>
        <p:txBody>
          <a:bodyPr vert="horz" lIns="91440" tIns="45720" rIns="91440" bIns="45720" rtlCol="0" anchor="ctr"/>
          <a:lstStyle>
            <a:lvl1pPr algn="r">
              <a:defRPr sz="1200">
                <a:solidFill>
                  <a:schemeClr val="tx1">
                    <a:tint val="75000"/>
                  </a:schemeClr>
                </a:solidFill>
              </a:defRPr>
            </a:lvl1pPr>
          </a:lstStyle>
          <a:p>
            <a:fld id="{0C913308-F349-4B6D-A68A-DD1791B4A57B}" type="slidenum">
              <a:rPr lang="zh-CN" altLang="en-US" smtClean="0"/>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1" name="AutoShape 11"/>
          <p:cNvCxnSpPr>
            <a:cxnSpLocks noChangeShapeType="1"/>
          </p:cNvCxnSpPr>
          <p:nvPr/>
        </p:nvCxnSpPr>
        <p:spPr bwMode="auto">
          <a:xfrm>
            <a:off x="4500389" y="4413054"/>
            <a:ext cx="0" cy="194422"/>
          </a:xfrm>
          <a:prstGeom prst="straightConnector1">
            <a:avLst/>
          </a:prstGeom>
          <a:noFill/>
          <a:ln w="9525">
            <a:solidFill>
              <a:srgbClr val="000000"/>
            </a:solidFill>
            <a:round/>
            <a:tailEnd type="triangle" w="med" len="med"/>
          </a:ln>
        </p:spPr>
      </p:cxnSp>
      <p:cxnSp>
        <p:nvCxnSpPr>
          <p:cNvPr id="56" name="AutoShape 11"/>
          <p:cNvCxnSpPr>
            <a:cxnSpLocks noChangeShapeType="1"/>
          </p:cNvCxnSpPr>
          <p:nvPr/>
        </p:nvCxnSpPr>
        <p:spPr bwMode="auto">
          <a:xfrm rot="5400000">
            <a:off x="3308924" y="7031794"/>
            <a:ext cx="214314" cy="1588"/>
          </a:xfrm>
          <a:prstGeom prst="straightConnector1">
            <a:avLst/>
          </a:prstGeom>
          <a:noFill/>
          <a:ln w="9525">
            <a:solidFill>
              <a:srgbClr val="000000"/>
            </a:solidFill>
            <a:round/>
            <a:tailEnd type="triangle" w="med" len="med"/>
          </a:ln>
        </p:spPr>
      </p:cxnSp>
      <p:cxnSp>
        <p:nvCxnSpPr>
          <p:cNvPr id="54" name="AutoShape 11"/>
          <p:cNvCxnSpPr>
            <a:cxnSpLocks noChangeShapeType="1"/>
          </p:cNvCxnSpPr>
          <p:nvPr/>
        </p:nvCxnSpPr>
        <p:spPr bwMode="auto">
          <a:xfrm>
            <a:off x="2196133" y="5687596"/>
            <a:ext cx="0" cy="144016"/>
          </a:xfrm>
          <a:prstGeom prst="straightConnector1">
            <a:avLst/>
          </a:prstGeom>
          <a:noFill/>
          <a:ln w="9525">
            <a:solidFill>
              <a:srgbClr val="000000"/>
            </a:solidFill>
            <a:round/>
            <a:tailEnd type="triangle" w="med" len="med"/>
          </a:ln>
        </p:spPr>
      </p:cxnSp>
      <p:cxnSp>
        <p:nvCxnSpPr>
          <p:cNvPr id="51" name="AutoShape 11"/>
          <p:cNvCxnSpPr>
            <a:cxnSpLocks noChangeShapeType="1"/>
          </p:cNvCxnSpPr>
          <p:nvPr/>
        </p:nvCxnSpPr>
        <p:spPr bwMode="auto">
          <a:xfrm>
            <a:off x="2196133" y="4967516"/>
            <a:ext cx="0" cy="144016"/>
          </a:xfrm>
          <a:prstGeom prst="straightConnector1">
            <a:avLst/>
          </a:prstGeom>
          <a:noFill/>
          <a:ln w="9525">
            <a:solidFill>
              <a:srgbClr val="000000"/>
            </a:solidFill>
            <a:round/>
            <a:tailEnd type="triangle" w="med" len="med"/>
          </a:ln>
        </p:spPr>
      </p:cxnSp>
      <p:cxnSp>
        <p:nvCxnSpPr>
          <p:cNvPr id="49" name="AutoShape 11"/>
          <p:cNvCxnSpPr>
            <a:cxnSpLocks noChangeShapeType="1"/>
          </p:cNvCxnSpPr>
          <p:nvPr/>
        </p:nvCxnSpPr>
        <p:spPr bwMode="auto">
          <a:xfrm>
            <a:off x="2184044" y="4413054"/>
            <a:ext cx="12089" cy="194422"/>
          </a:xfrm>
          <a:prstGeom prst="straightConnector1">
            <a:avLst/>
          </a:prstGeom>
          <a:noFill/>
          <a:ln w="9525">
            <a:solidFill>
              <a:srgbClr val="000000"/>
            </a:solidFill>
            <a:round/>
            <a:tailEnd type="triangle" w="med" len="med"/>
          </a:ln>
        </p:spPr>
      </p:cxnSp>
      <p:sp>
        <p:nvSpPr>
          <p:cNvPr id="4" name="TextBox 3"/>
          <p:cNvSpPr txBox="1"/>
          <p:nvPr/>
        </p:nvSpPr>
        <p:spPr>
          <a:xfrm>
            <a:off x="899989" y="432123"/>
            <a:ext cx="4968552" cy="369332"/>
          </a:xfrm>
          <a:prstGeom prst="rect">
            <a:avLst/>
          </a:prstGeom>
          <a:noFill/>
        </p:spPr>
        <p:txBody>
          <a:bodyPr wrap="square" rtlCol="0">
            <a:spAutoFit/>
          </a:bodyPr>
          <a:lstStyle/>
          <a:p>
            <a:r>
              <a:rPr lang="zh-CN" altLang="zh-CN" b="1" dirty="0" smtClean="0"/>
              <a:t>广东药科大学教学科研仪器设备验收工作程序</a:t>
            </a:r>
            <a:endParaRPr lang="zh-CN" altLang="zh-CN" dirty="0" smtClean="0"/>
          </a:p>
        </p:txBody>
      </p:sp>
      <p:cxnSp>
        <p:nvCxnSpPr>
          <p:cNvPr id="1026" name="AutoShape 2"/>
          <p:cNvCxnSpPr>
            <a:cxnSpLocks noChangeShapeType="1"/>
          </p:cNvCxnSpPr>
          <p:nvPr/>
        </p:nvCxnSpPr>
        <p:spPr bwMode="auto">
          <a:xfrm>
            <a:off x="3420269" y="1210189"/>
            <a:ext cx="0" cy="180000"/>
          </a:xfrm>
          <a:prstGeom prst="straightConnector1">
            <a:avLst/>
          </a:prstGeom>
          <a:noFill/>
          <a:ln w="9525">
            <a:solidFill>
              <a:srgbClr val="000000"/>
            </a:solidFill>
            <a:round/>
            <a:tailEnd type="triangle" w="med" len="med"/>
          </a:ln>
        </p:spPr>
      </p:cxnSp>
      <p:sp>
        <p:nvSpPr>
          <p:cNvPr id="1027" name="Text Box 3"/>
          <p:cNvSpPr txBox="1">
            <a:spLocks noChangeArrowheads="1"/>
          </p:cNvSpPr>
          <p:nvPr/>
        </p:nvSpPr>
        <p:spPr bwMode="auto">
          <a:xfrm>
            <a:off x="3060229" y="1025523"/>
            <a:ext cx="720080" cy="184666"/>
          </a:xfrm>
          <a:prstGeom prst="rect">
            <a:avLst/>
          </a:prstGeom>
          <a:solidFill>
            <a:srgbClr val="FFFFFF"/>
          </a:solidFill>
          <a:ln w="9525">
            <a:solidFill>
              <a:srgbClr val="000000"/>
            </a:solidFill>
            <a:miter lim="800000"/>
          </a:ln>
        </p:spPr>
        <p:txBody>
          <a:bodyPr vert="horz" wrap="square" lIns="91440" tIns="45720" rIns="91440" bIns="45720" numCol="1" anchor="t" anchorCtr="0" compatLnSpc="1">
            <a:spAutoFit/>
          </a:bodyPr>
          <a:lstStyle/>
          <a:p>
            <a:pPr marL="0" marR="0" lvl="0" indent="0" algn="just" defTabSz="914400" rtl="0" eaLnBrk="1" fontAlgn="base" latinLnBrk="0" hangingPunct="1">
              <a:lnSpc>
                <a:spcPct val="100000"/>
              </a:lnSpc>
              <a:spcBef>
                <a:spcPct val="0"/>
              </a:spcBef>
              <a:spcAft>
                <a:spcPct val="0"/>
              </a:spcAft>
              <a:buClrTx/>
              <a:buSzTx/>
              <a:buFontTx/>
              <a:buNone/>
            </a:pPr>
            <a:r>
              <a:rPr kumimoji="0" lang="zh-CN" altLang="en-US" sz="600" b="0" i="0" u="none" strike="noStrike" cap="none" normalizeH="0" baseline="0" dirty="0" smtClean="0">
                <a:ln>
                  <a:noFill/>
                </a:ln>
                <a:solidFill>
                  <a:schemeClr val="tx1"/>
                </a:solidFill>
                <a:effectLst/>
                <a:latin typeface="Calibri" panose="020F0502020204030204" pitchFamily="34" charset="0"/>
                <a:ea typeface="宋体" panose="02010600030101010101" pitchFamily="2" charset="-122"/>
                <a:cs typeface="宋体" panose="02010600030101010101" pitchFamily="2" charset="-122"/>
              </a:rPr>
              <a:t>仪器设备到校前</a:t>
            </a:r>
            <a:endParaRPr kumimoji="0" lang="zh-CN" sz="1800" b="0" i="0" u="none" strike="noStrike" cap="none" normalizeH="0" baseline="0" dirty="0" smtClean="0">
              <a:ln>
                <a:noFill/>
              </a:ln>
              <a:solidFill>
                <a:schemeClr val="tx1"/>
              </a:solidFill>
              <a:effectLst/>
              <a:latin typeface="Arial" panose="020B0604020202020204" pitchFamily="34" charset="0"/>
              <a:ea typeface="宋体" panose="02010600030101010101" pitchFamily="2" charset="-122"/>
              <a:cs typeface="宋体" panose="02010600030101010101" pitchFamily="2" charset="-122"/>
            </a:endParaRPr>
          </a:p>
        </p:txBody>
      </p:sp>
      <p:cxnSp>
        <p:nvCxnSpPr>
          <p:cNvPr id="1029" name="AutoShape 5"/>
          <p:cNvCxnSpPr>
            <a:cxnSpLocks noChangeShapeType="1"/>
          </p:cNvCxnSpPr>
          <p:nvPr/>
        </p:nvCxnSpPr>
        <p:spPr bwMode="auto">
          <a:xfrm>
            <a:off x="3420269" y="1624901"/>
            <a:ext cx="1188" cy="222529"/>
          </a:xfrm>
          <a:prstGeom prst="straightConnector1">
            <a:avLst/>
          </a:prstGeom>
          <a:noFill/>
          <a:ln w="9525">
            <a:solidFill>
              <a:srgbClr val="000000"/>
            </a:solidFill>
            <a:round/>
            <a:tailEnd type="triangle" w="med" len="med"/>
          </a:ln>
        </p:spPr>
      </p:cxnSp>
      <p:sp>
        <p:nvSpPr>
          <p:cNvPr id="9" name="Text Box 4"/>
          <p:cNvSpPr txBox="1">
            <a:spLocks noChangeArrowheads="1"/>
          </p:cNvSpPr>
          <p:nvPr/>
        </p:nvSpPr>
        <p:spPr bwMode="auto">
          <a:xfrm>
            <a:off x="1979900" y="1389987"/>
            <a:ext cx="2855030" cy="276999"/>
          </a:xfrm>
          <a:prstGeom prst="rect">
            <a:avLst/>
          </a:prstGeom>
          <a:solidFill>
            <a:srgbClr val="FFFFFF"/>
          </a:solidFill>
          <a:ln w="9525">
            <a:solidFill>
              <a:srgbClr val="000000"/>
            </a:solidFill>
            <a:miter lim="800000"/>
          </a:ln>
        </p:spPr>
        <p:txBody>
          <a:bodyPr vert="horz" wrap="square" lIns="91440" tIns="45720" rIns="91440" bIns="45720" numCol="1" anchor="t" anchorCtr="0" compatLnSpc="1">
            <a:spAutoFit/>
          </a:bodyPr>
          <a:lstStyle/>
          <a:p>
            <a:pPr marL="0" marR="0" lvl="0" indent="0" algn="ctr" defTabSz="914400" rtl="0" eaLnBrk="1" fontAlgn="base" latinLnBrk="0" hangingPunct="1">
              <a:lnSpc>
                <a:spcPct val="100000"/>
              </a:lnSpc>
              <a:spcBef>
                <a:spcPct val="0"/>
              </a:spcBef>
              <a:spcAft>
                <a:spcPct val="0"/>
              </a:spcAft>
              <a:buClrTx/>
              <a:buSzTx/>
              <a:buFontTx/>
              <a:buNone/>
            </a:pPr>
            <a:r>
              <a:rPr kumimoji="0" lang="zh-CN" altLang="en-US" sz="600" b="0" i="0" u="none" strike="noStrike" cap="none" normalizeH="0" baseline="0" dirty="0" smtClean="0">
                <a:ln>
                  <a:noFill/>
                </a:ln>
                <a:solidFill>
                  <a:schemeClr val="tx1"/>
                </a:solidFill>
                <a:effectLst/>
                <a:latin typeface="Calibri" panose="020F0502020204030204" pitchFamily="34" charset="0"/>
                <a:ea typeface="宋体" panose="02010600030101010101" pitchFamily="2" charset="-122"/>
                <a:cs typeface="宋体" panose="02010600030101010101" pitchFamily="2" charset="-122"/>
              </a:rPr>
              <a:t>使用单位应确定仪器设备管理人员，安排好仪器设备放置场所，按仪器设备正常工作要求做好验收前期工作</a:t>
            </a:r>
            <a:endParaRPr kumimoji="0" lang="zh-CN" sz="1800" b="0" i="0" u="none" strike="noStrike" cap="none" normalizeH="0" baseline="0" dirty="0" smtClean="0">
              <a:ln>
                <a:noFill/>
              </a:ln>
              <a:solidFill>
                <a:schemeClr val="tx1"/>
              </a:solidFill>
              <a:effectLst/>
              <a:latin typeface="Arial" panose="020B0604020202020204" pitchFamily="34" charset="0"/>
              <a:ea typeface="宋体" panose="02010600030101010101" pitchFamily="2" charset="-122"/>
              <a:cs typeface="宋体" panose="02010600030101010101" pitchFamily="2" charset="-122"/>
            </a:endParaRPr>
          </a:p>
        </p:txBody>
      </p:sp>
      <p:cxnSp>
        <p:nvCxnSpPr>
          <p:cNvPr id="1032" name="AutoShape 8"/>
          <p:cNvCxnSpPr>
            <a:cxnSpLocks noChangeShapeType="1"/>
          </p:cNvCxnSpPr>
          <p:nvPr/>
        </p:nvCxnSpPr>
        <p:spPr bwMode="auto">
          <a:xfrm>
            <a:off x="3470838" y="2280122"/>
            <a:ext cx="1188" cy="185023"/>
          </a:xfrm>
          <a:prstGeom prst="straightConnector1">
            <a:avLst/>
          </a:prstGeom>
          <a:noFill/>
          <a:ln w="9525">
            <a:solidFill>
              <a:srgbClr val="000000"/>
            </a:solidFill>
            <a:round/>
            <a:tailEnd type="triangle" w="med" len="med"/>
          </a:ln>
        </p:spPr>
      </p:cxnSp>
      <p:cxnSp>
        <p:nvCxnSpPr>
          <p:cNvPr id="1033" name="AutoShape 9"/>
          <p:cNvCxnSpPr>
            <a:cxnSpLocks noChangeShapeType="1"/>
          </p:cNvCxnSpPr>
          <p:nvPr/>
        </p:nvCxnSpPr>
        <p:spPr bwMode="auto">
          <a:xfrm>
            <a:off x="1908101" y="2448347"/>
            <a:ext cx="3024336" cy="0"/>
          </a:xfrm>
          <a:prstGeom prst="straightConnector1">
            <a:avLst/>
          </a:prstGeom>
          <a:noFill/>
          <a:ln w="9525">
            <a:solidFill>
              <a:srgbClr val="000000"/>
            </a:solidFill>
            <a:round/>
          </a:ln>
        </p:spPr>
      </p:cxnSp>
      <p:cxnSp>
        <p:nvCxnSpPr>
          <p:cNvPr id="1034" name="AutoShape 10"/>
          <p:cNvCxnSpPr>
            <a:cxnSpLocks noChangeShapeType="1"/>
          </p:cNvCxnSpPr>
          <p:nvPr/>
        </p:nvCxnSpPr>
        <p:spPr bwMode="auto">
          <a:xfrm flipH="1">
            <a:off x="1908101" y="2449441"/>
            <a:ext cx="1188" cy="242530"/>
          </a:xfrm>
          <a:prstGeom prst="straightConnector1">
            <a:avLst/>
          </a:prstGeom>
          <a:noFill/>
          <a:ln w="9525">
            <a:solidFill>
              <a:srgbClr val="000000"/>
            </a:solidFill>
            <a:round/>
            <a:tailEnd type="triangle" w="med" len="med"/>
          </a:ln>
        </p:spPr>
      </p:cxnSp>
      <p:cxnSp>
        <p:nvCxnSpPr>
          <p:cNvPr id="1035" name="AutoShape 11"/>
          <p:cNvCxnSpPr>
            <a:cxnSpLocks noChangeShapeType="1"/>
          </p:cNvCxnSpPr>
          <p:nvPr/>
        </p:nvCxnSpPr>
        <p:spPr bwMode="auto">
          <a:xfrm flipH="1">
            <a:off x="3472026" y="2455848"/>
            <a:ext cx="0" cy="242530"/>
          </a:xfrm>
          <a:prstGeom prst="straightConnector1">
            <a:avLst/>
          </a:prstGeom>
          <a:noFill/>
          <a:ln w="9525">
            <a:solidFill>
              <a:srgbClr val="000000"/>
            </a:solidFill>
            <a:round/>
            <a:tailEnd type="triangle" w="med" len="med"/>
          </a:ln>
        </p:spPr>
      </p:cxnSp>
      <p:cxnSp>
        <p:nvCxnSpPr>
          <p:cNvPr id="1036" name="AutoShape 12"/>
          <p:cNvCxnSpPr>
            <a:cxnSpLocks noChangeShapeType="1"/>
          </p:cNvCxnSpPr>
          <p:nvPr/>
        </p:nvCxnSpPr>
        <p:spPr bwMode="auto">
          <a:xfrm flipH="1">
            <a:off x="4931249" y="2449441"/>
            <a:ext cx="1188" cy="242530"/>
          </a:xfrm>
          <a:prstGeom prst="straightConnector1">
            <a:avLst/>
          </a:prstGeom>
          <a:noFill/>
          <a:ln w="9525">
            <a:solidFill>
              <a:srgbClr val="000000"/>
            </a:solidFill>
            <a:round/>
            <a:tailEnd type="triangle" w="med" len="med"/>
          </a:ln>
        </p:spPr>
      </p:cxnSp>
      <p:sp>
        <p:nvSpPr>
          <p:cNvPr id="1037" name="AutoShape 13"/>
          <p:cNvSpPr>
            <a:spLocks noChangeArrowheads="1"/>
          </p:cNvSpPr>
          <p:nvPr/>
        </p:nvSpPr>
        <p:spPr bwMode="auto">
          <a:xfrm>
            <a:off x="971997" y="2691972"/>
            <a:ext cx="1510518" cy="1124527"/>
          </a:xfrm>
          <a:prstGeom prst="flowChartProcess">
            <a:avLst/>
          </a:prstGeom>
          <a:solidFill>
            <a:srgbClr val="FFFFFF"/>
          </a:solidFill>
          <a:ln w="9525">
            <a:solidFill>
              <a:srgbClr val="000000"/>
            </a:solidFill>
            <a:miter lim="800000"/>
          </a:ln>
        </p:spPr>
        <p:txBody>
          <a:bodyPr vert="horz" wrap="square" lIns="91440" tIns="45720" rIns="91440" bIns="45720" numCol="1" anchor="t" anchorCtr="0" compatLnSpc="1"/>
          <a:lstStyle/>
          <a:p>
            <a:pPr marL="0" marR="0" lvl="0" indent="0" algn="just" defTabSz="914400" rtl="0" eaLnBrk="1" fontAlgn="base" latinLnBrk="0" hangingPunct="1">
              <a:lnSpc>
                <a:spcPct val="100000"/>
              </a:lnSpc>
              <a:spcBef>
                <a:spcPct val="0"/>
              </a:spcBef>
              <a:spcAft>
                <a:spcPct val="0"/>
              </a:spcAft>
              <a:buClrTx/>
              <a:buSzTx/>
              <a:buFontTx/>
              <a:buNone/>
            </a:pPr>
            <a:r>
              <a:rPr kumimoji="0" lang="zh-CN" altLang="en-US" sz="600" b="0" i="0" u="none" strike="noStrike" cap="none" normalizeH="0" baseline="0" dirty="0" smtClean="0">
                <a:ln>
                  <a:noFill/>
                </a:ln>
                <a:solidFill>
                  <a:schemeClr val="tx1"/>
                </a:solidFill>
                <a:effectLst/>
                <a:latin typeface="Calibri" panose="020F0502020204030204" pitchFamily="34" charset="0"/>
                <a:ea typeface="宋体" panose="02010600030101010101" pitchFamily="2" charset="-122"/>
                <a:cs typeface="宋体" panose="02010600030101010101" pitchFamily="2" charset="-122"/>
              </a:rPr>
              <a:t>开箱验收：开箱验收应由申购人（使用单位）检查</a:t>
            </a:r>
            <a:endParaRPr kumimoji="0" lang="zh-CN" altLang="en-US" sz="600" b="0"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宋体" panose="02010600030101010101" pitchFamily="2" charset="-122"/>
            </a:endParaRPr>
          </a:p>
          <a:p>
            <a:pPr marL="0" marR="0" lvl="0" indent="0" algn="just" defTabSz="914400" rtl="0" eaLnBrk="1" fontAlgn="base" latinLnBrk="0" hangingPunct="1">
              <a:lnSpc>
                <a:spcPct val="100000"/>
              </a:lnSpc>
              <a:spcBef>
                <a:spcPct val="0"/>
              </a:spcBef>
              <a:spcAft>
                <a:spcPct val="0"/>
              </a:spcAft>
              <a:buClrTx/>
              <a:buSzTx/>
              <a:buFontTx/>
              <a:buNone/>
            </a:pPr>
            <a:r>
              <a:rPr kumimoji="0" lang="en-US" altLang="zh-CN" sz="600" b="0" i="0" u="none" strike="noStrike" cap="none" normalizeH="0" baseline="0" dirty="0" smtClean="0">
                <a:ln>
                  <a:noFill/>
                </a:ln>
                <a:solidFill>
                  <a:srgbClr val="222222"/>
                </a:solidFill>
                <a:effectLst/>
                <a:latin typeface="宋体" panose="02010600030101010101" pitchFamily="2" charset="-122"/>
                <a:ea typeface="宋体" panose="02010600030101010101" pitchFamily="2" charset="-122"/>
                <a:cs typeface="宋体" panose="02010600030101010101" pitchFamily="2" charset="-122"/>
              </a:rPr>
              <a:t>1</a:t>
            </a:r>
            <a:r>
              <a:rPr kumimoji="0" lang="zh-CN" altLang="en-US" sz="600" b="0" i="0" u="none" strike="noStrike" cap="none" normalizeH="0" baseline="0" dirty="0" smtClean="0">
                <a:ln>
                  <a:noFill/>
                </a:ln>
                <a:solidFill>
                  <a:srgbClr val="222222"/>
                </a:solidFill>
                <a:effectLst/>
                <a:latin typeface="宋体" panose="02010600030101010101" pitchFamily="2" charset="-122"/>
                <a:ea typeface="宋体" panose="02010600030101010101" pitchFamily="2" charset="-122"/>
                <a:cs typeface="宋体" panose="02010600030101010101" pitchFamily="2" charset="-122"/>
              </a:rPr>
              <a:t>、仪器设备外包装是否完好，有无破损、碰伤、浸湿、受潮、变形等情况</a:t>
            </a:r>
            <a:endParaRPr kumimoji="0" lang="zh-CN" altLang="en-US" sz="600" b="0" i="0" u="none" strike="noStrike" cap="none" normalizeH="0" baseline="0" dirty="0" smtClean="0">
              <a:ln>
                <a:noFill/>
              </a:ln>
              <a:solidFill>
                <a:srgbClr val="222222"/>
              </a:solidFill>
              <a:effectLst/>
              <a:latin typeface="宋体" panose="02010600030101010101" pitchFamily="2" charset="-122"/>
              <a:ea typeface="宋体" panose="02010600030101010101" pitchFamily="2" charset="-122"/>
              <a:cs typeface="宋体" panose="02010600030101010101" pitchFamily="2" charset="-122"/>
            </a:endParaRPr>
          </a:p>
          <a:p>
            <a:pPr marL="0" marR="0" lvl="0" indent="0" algn="just" defTabSz="914400" rtl="0" eaLnBrk="1" fontAlgn="base" latinLnBrk="0" hangingPunct="1">
              <a:lnSpc>
                <a:spcPct val="100000"/>
              </a:lnSpc>
              <a:spcBef>
                <a:spcPct val="0"/>
              </a:spcBef>
              <a:spcAft>
                <a:spcPct val="0"/>
              </a:spcAft>
              <a:buClrTx/>
              <a:buSzTx/>
              <a:buFontTx/>
              <a:buNone/>
            </a:pPr>
            <a:r>
              <a:rPr kumimoji="0" lang="en-US" altLang="zh-CN" sz="600" b="0" i="0" u="none" strike="noStrike" cap="none" normalizeH="0" baseline="0" dirty="0" smtClean="0">
                <a:ln>
                  <a:noFill/>
                </a:ln>
                <a:solidFill>
                  <a:srgbClr val="222222"/>
                </a:solidFill>
                <a:effectLst/>
                <a:latin typeface="宋体" panose="02010600030101010101" pitchFamily="2" charset="-122"/>
                <a:ea typeface="宋体" panose="02010600030101010101" pitchFamily="2" charset="-122"/>
                <a:cs typeface="宋体" panose="02010600030101010101" pitchFamily="2" charset="-122"/>
              </a:rPr>
              <a:t>2</a:t>
            </a:r>
            <a:r>
              <a:rPr kumimoji="0" lang="zh-CN" altLang="en-US" sz="600" b="0" i="0" u="none" strike="noStrike" cap="none" normalizeH="0" baseline="0" dirty="0" smtClean="0">
                <a:ln>
                  <a:noFill/>
                </a:ln>
                <a:solidFill>
                  <a:srgbClr val="222222"/>
                </a:solidFill>
                <a:effectLst/>
                <a:latin typeface="宋体" panose="02010600030101010101" pitchFamily="2" charset="-122"/>
                <a:ea typeface="宋体" panose="02010600030101010101" pitchFamily="2" charset="-122"/>
                <a:cs typeface="宋体" panose="02010600030101010101" pitchFamily="2" charset="-122"/>
              </a:rPr>
              <a:t>、开箱后检查仪器设备及外表有无残损、锈蚀、碰伤</a:t>
            </a:r>
            <a:endParaRPr kumimoji="0" lang="zh-CN" altLang="en-US" sz="600" b="0" i="0" u="none" strike="noStrike" cap="none" normalizeH="0" baseline="0" dirty="0" smtClean="0">
              <a:ln>
                <a:noFill/>
              </a:ln>
              <a:solidFill>
                <a:srgbClr val="222222"/>
              </a:solidFill>
              <a:effectLst/>
              <a:latin typeface="宋体" panose="02010600030101010101" pitchFamily="2" charset="-122"/>
              <a:ea typeface="宋体" panose="02010600030101010101" pitchFamily="2" charset="-122"/>
              <a:cs typeface="宋体" panose="02010600030101010101" pitchFamily="2" charset="-122"/>
            </a:endParaRPr>
          </a:p>
          <a:p>
            <a:pPr marL="0" marR="0" lvl="0" indent="0" algn="just" defTabSz="914400" rtl="0" eaLnBrk="1" fontAlgn="base" latinLnBrk="0" hangingPunct="1">
              <a:lnSpc>
                <a:spcPct val="100000"/>
              </a:lnSpc>
              <a:spcBef>
                <a:spcPct val="0"/>
              </a:spcBef>
              <a:spcAft>
                <a:spcPct val="0"/>
              </a:spcAft>
              <a:buClrTx/>
              <a:buSzTx/>
              <a:buFontTx/>
              <a:buNone/>
            </a:pPr>
            <a:r>
              <a:rPr kumimoji="0" lang="en-US" altLang="zh-CN" sz="600" b="0" i="0" u="none" strike="noStrike" cap="none" normalizeH="0" baseline="0" dirty="0" smtClean="0">
                <a:ln>
                  <a:noFill/>
                </a:ln>
                <a:solidFill>
                  <a:srgbClr val="222222"/>
                </a:solidFill>
                <a:effectLst/>
                <a:latin typeface="宋体" panose="02010600030101010101" pitchFamily="2" charset="-122"/>
                <a:ea typeface="宋体" panose="02010600030101010101" pitchFamily="2" charset="-122"/>
                <a:cs typeface="宋体" panose="02010600030101010101" pitchFamily="2" charset="-122"/>
              </a:rPr>
              <a:t>3</a:t>
            </a:r>
            <a:r>
              <a:rPr kumimoji="0" lang="zh-CN" altLang="en-US" sz="600" b="0" i="0" u="none" strike="noStrike" cap="none" normalizeH="0" baseline="0" dirty="0" smtClean="0">
                <a:ln>
                  <a:noFill/>
                </a:ln>
                <a:solidFill>
                  <a:srgbClr val="222222"/>
                </a:solidFill>
                <a:effectLst/>
                <a:latin typeface="宋体" panose="02010600030101010101" pitchFamily="2" charset="-122"/>
                <a:ea typeface="宋体" panose="02010600030101010101" pitchFamily="2" charset="-122"/>
                <a:cs typeface="宋体" panose="02010600030101010101" pitchFamily="2" charset="-122"/>
              </a:rPr>
              <a:t>、发现问题应做详细记录、拍照留据，及时通知供货商与招投标中心</a:t>
            </a:r>
            <a:endParaRPr kumimoji="0" lang="zh-CN" altLang="en-US" sz="600" b="0" i="0" u="none" strike="noStrike" cap="none" normalizeH="0" baseline="0" dirty="0" smtClean="0">
              <a:ln>
                <a:noFill/>
              </a:ln>
              <a:solidFill>
                <a:srgbClr val="222222"/>
              </a:solidFill>
              <a:effectLst/>
              <a:latin typeface="宋体" panose="02010600030101010101" pitchFamily="2" charset="-122"/>
              <a:ea typeface="宋体" panose="02010600030101010101" pitchFamily="2" charset="-122"/>
              <a:cs typeface="宋体" panose="02010600030101010101" pitchFamily="2" charset="-122"/>
            </a:endParaRPr>
          </a:p>
          <a:p>
            <a:pPr marL="0" marR="0" lvl="0" indent="0" algn="just" defTabSz="914400" rtl="0" eaLnBrk="1" fontAlgn="base" latinLnBrk="0" hangingPunct="1">
              <a:lnSpc>
                <a:spcPct val="100000"/>
              </a:lnSpc>
              <a:spcBef>
                <a:spcPct val="0"/>
              </a:spcBef>
              <a:spcAft>
                <a:spcPct val="0"/>
              </a:spcAft>
              <a:buClrTx/>
              <a:buSzTx/>
              <a:buFontTx/>
              <a:buNone/>
            </a:pPr>
            <a:endParaRPr kumimoji="0" lang="zh-CN" altLang="en-US" sz="500" b="0" i="0" u="none" strike="noStrike" cap="none" normalizeH="0" baseline="0" dirty="0" smtClean="0">
              <a:ln>
                <a:noFill/>
              </a:ln>
              <a:solidFill>
                <a:srgbClr val="222222"/>
              </a:solidFill>
              <a:effectLst/>
              <a:latin typeface="宋体" panose="02010600030101010101" pitchFamily="2" charset="-122"/>
              <a:ea typeface="宋体" panose="02010600030101010101" pitchFamily="2" charset="-122"/>
              <a:cs typeface="宋体" panose="02010600030101010101" pitchFamily="2" charset="-122"/>
            </a:endParaRPr>
          </a:p>
          <a:p>
            <a:pPr marL="0" marR="0" lvl="0" indent="0" algn="just" defTabSz="914400" rtl="0" eaLnBrk="1" fontAlgn="base" latinLnBrk="0" hangingPunct="1">
              <a:lnSpc>
                <a:spcPct val="100000"/>
              </a:lnSpc>
              <a:spcBef>
                <a:spcPct val="0"/>
              </a:spcBef>
              <a:spcAft>
                <a:spcPct val="0"/>
              </a:spcAft>
              <a:buClrTx/>
              <a:buSzTx/>
              <a:buFontTx/>
              <a:buNone/>
            </a:pPr>
            <a:endParaRPr kumimoji="0" lang="zh-CN" altLang="en-US" sz="500" b="0" i="0" u="none" strike="noStrike" cap="none" normalizeH="0" baseline="0" dirty="0" smtClean="0">
              <a:ln>
                <a:noFill/>
              </a:ln>
              <a:solidFill>
                <a:srgbClr val="222222"/>
              </a:solidFill>
              <a:effectLst/>
              <a:latin typeface="宋体" panose="02010600030101010101" pitchFamily="2" charset="-122"/>
              <a:ea typeface="宋体" panose="02010600030101010101" pitchFamily="2" charset="-122"/>
              <a:cs typeface="宋体" panose="02010600030101010101" pitchFamily="2" charset="-122"/>
            </a:endParaRPr>
          </a:p>
          <a:p>
            <a:pPr marL="0" marR="0" lvl="0" indent="0" algn="l" defTabSz="914400" rtl="0" eaLnBrk="1" fontAlgn="base" latinLnBrk="0" hangingPunct="1">
              <a:lnSpc>
                <a:spcPct val="100000"/>
              </a:lnSpc>
              <a:spcBef>
                <a:spcPct val="0"/>
              </a:spcBef>
              <a:spcAft>
                <a:spcPct val="0"/>
              </a:spcAft>
              <a:buClrTx/>
              <a:buSzTx/>
              <a:buFontTx/>
              <a:buNone/>
            </a:pPr>
            <a:endParaRPr kumimoji="0" lang="zh-CN" sz="1800" b="0" i="0" u="none" strike="noStrike" cap="none" normalizeH="0" baseline="0" dirty="0" smtClean="0">
              <a:ln>
                <a:noFill/>
              </a:ln>
              <a:solidFill>
                <a:schemeClr val="tx1"/>
              </a:solidFill>
              <a:effectLst/>
              <a:latin typeface="Arial" panose="020B0604020202020204" pitchFamily="34" charset="0"/>
              <a:ea typeface="宋体" panose="02010600030101010101" pitchFamily="2" charset="-122"/>
              <a:cs typeface="宋体" panose="02010600030101010101" pitchFamily="2" charset="-122"/>
            </a:endParaRPr>
          </a:p>
        </p:txBody>
      </p:sp>
      <p:sp>
        <p:nvSpPr>
          <p:cNvPr id="18" name="AutoShape 7"/>
          <p:cNvSpPr>
            <a:spLocks noChangeArrowheads="1"/>
          </p:cNvSpPr>
          <p:nvPr/>
        </p:nvSpPr>
        <p:spPr bwMode="auto">
          <a:xfrm>
            <a:off x="3060229" y="2160315"/>
            <a:ext cx="793312" cy="160217"/>
          </a:xfrm>
          <a:prstGeom prst="flowChartProcess">
            <a:avLst/>
          </a:prstGeom>
          <a:solidFill>
            <a:srgbClr val="FFFFFF"/>
          </a:solidFill>
          <a:ln w="9525">
            <a:solidFill>
              <a:srgbClr val="000000"/>
            </a:solidFill>
            <a:miter lim="800000"/>
          </a:ln>
        </p:spPr>
        <p:txBody>
          <a:bodyPr vert="horz" wrap="square" lIns="91440" tIns="45720" rIns="91440" bIns="45720" numCol="1" anchor="t" anchorCtr="0" compatLnSpc="1"/>
          <a:lstStyle/>
          <a:p>
            <a:pPr marL="0" marR="0" lvl="0" indent="0" algn="just" defTabSz="914400" rtl="0" eaLnBrk="1" fontAlgn="base" latinLnBrk="0" hangingPunct="1">
              <a:lnSpc>
                <a:spcPct val="100000"/>
              </a:lnSpc>
              <a:spcBef>
                <a:spcPct val="0"/>
              </a:spcBef>
              <a:spcAft>
                <a:spcPct val="0"/>
              </a:spcAft>
              <a:buClrTx/>
              <a:buSzTx/>
              <a:buFontTx/>
              <a:buNone/>
            </a:pPr>
            <a:r>
              <a:rPr kumimoji="0" lang="zh-CN" altLang="en-US" sz="600" b="0" i="0" u="none" strike="noStrike" cap="none" normalizeH="0" baseline="0" dirty="0" smtClean="0">
                <a:ln>
                  <a:noFill/>
                </a:ln>
                <a:solidFill>
                  <a:schemeClr val="tx1"/>
                </a:solidFill>
                <a:effectLst/>
                <a:latin typeface="Calibri" panose="020F0502020204030204" pitchFamily="34" charset="0"/>
                <a:ea typeface="宋体" panose="02010600030101010101" pitchFamily="2" charset="-122"/>
                <a:cs typeface="宋体" panose="02010600030101010101" pitchFamily="2" charset="-122"/>
              </a:rPr>
              <a:t>使用单位验收内容</a:t>
            </a:r>
            <a:endParaRPr kumimoji="0" lang="zh-CN" sz="1800" b="0" i="0" u="none" strike="noStrike" cap="none" normalizeH="0" baseline="0" dirty="0" smtClean="0">
              <a:ln>
                <a:noFill/>
              </a:ln>
              <a:solidFill>
                <a:schemeClr val="tx1"/>
              </a:solidFill>
              <a:effectLst/>
              <a:latin typeface="Arial" panose="020B0604020202020204" pitchFamily="34" charset="0"/>
              <a:ea typeface="宋体" panose="02010600030101010101" pitchFamily="2" charset="-122"/>
              <a:cs typeface="宋体" panose="02010600030101010101" pitchFamily="2" charset="-122"/>
            </a:endParaRPr>
          </a:p>
        </p:txBody>
      </p:sp>
      <p:sp>
        <p:nvSpPr>
          <p:cNvPr id="1038" name="AutoShape 14"/>
          <p:cNvSpPr>
            <a:spLocks noChangeArrowheads="1"/>
          </p:cNvSpPr>
          <p:nvPr/>
        </p:nvSpPr>
        <p:spPr bwMode="auto">
          <a:xfrm>
            <a:off x="2556173" y="2691972"/>
            <a:ext cx="1656183" cy="1124528"/>
          </a:xfrm>
          <a:prstGeom prst="flowChartProcess">
            <a:avLst/>
          </a:prstGeom>
          <a:solidFill>
            <a:srgbClr val="FFFFFF"/>
          </a:solidFill>
          <a:ln w="9525">
            <a:solidFill>
              <a:srgbClr val="000000"/>
            </a:solidFill>
            <a:miter lim="800000"/>
          </a:ln>
        </p:spPr>
        <p:txBody>
          <a:bodyPr vert="horz" wrap="square" lIns="91440" tIns="45720" rIns="91440" bIns="45720" numCol="1" anchor="t" anchorCtr="0" compatLnSpc="1"/>
          <a:lstStyle/>
          <a:p>
            <a:pPr marL="0" marR="0" lvl="0" indent="0" algn="just" defTabSz="914400" rtl="0" eaLnBrk="1" fontAlgn="base" latinLnBrk="0" hangingPunct="1">
              <a:lnSpc>
                <a:spcPct val="100000"/>
              </a:lnSpc>
              <a:spcBef>
                <a:spcPct val="0"/>
              </a:spcBef>
              <a:spcAft>
                <a:spcPct val="0"/>
              </a:spcAft>
              <a:buClrTx/>
              <a:buSzTx/>
              <a:buFontTx/>
              <a:buNone/>
            </a:pPr>
            <a:r>
              <a:rPr kumimoji="0" lang="zh-CN" altLang="en-US" sz="600" b="0" i="0" u="none" strike="noStrike" cap="none" normalizeH="0" baseline="0" dirty="0" smtClean="0">
                <a:ln>
                  <a:noFill/>
                </a:ln>
                <a:solidFill>
                  <a:schemeClr val="tx1"/>
                </a:solidFill>
                <a:effectLst/>
                <a:latin typeface="Calibri" panose="020F0502020204030204" pitchFamily="34" charset="0"/>
                <a:ea typeface="宋体" panose="02010600030101010101" pitchFamily="2" charset="-122"/>
                <a:cs typeface="宋体" panose="02010600030101010101" pitchFamily="2" charset="-122"/>
              </a:rPr>
              <a:t>符合性验收：</a:t>
            </a:r>
            <a:endParaRPr kumimoji="0" lang="zh-CN" altLang="en-US" sz="600" b="0"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宋体" panose="02010600030101010101" pitchFamily="2" charset="-122"/>
            </a:endParaRPr>
          </a:p>
          <a:p>
            <a:pPr marL="0" marR="0" lvl="0" indent="0" algn="just" defTabSz="914400" rtl="0" eaLnBrk="1" fontAlgn="base" latinLnBrk="0" hangingPunct="1">
              <a:lnSpc>
                <a:spcPct val="100000"/>
              </a:lnSpc>
              <a:spcBef>
                <a:spcPct val="0"/>
              </a:spcBef>
              <a:spcAft>
                <a:spcPct val="0"/>
              </a:spcAft>
              <a:buClrTx/>
              <a:buSzTx/>
              <a:buFontTx/>
              <a:buNone/>
            </a:pPr>
            <a:r>
              <a:rPr kumimoji="0" lang="en-US" altLang="zh-CN" sz="600" b="0" i="0" u="none" strike="noStrike" cap="none" normalizeH="0" baseline="0" dirty="0" smtClean="0">
                <a:ln>
                  <a:noFill/>
                </a:ln>
                <a:solidFill>
                  <a:srgbClr val="222222"/>
                </a:solidFill>
                <a:effectLst/>
                <a:latin typeface="宋体" panose="02010600030101010101" pitchFamily="2" charset="-122"/>
                <a:ea typeface="宋体" panose="02010600030101010101" pitchFamily="2" charset="-122"/>
                <a:cs typeface="宋体" panose="02010600030101010101" pitchFamily="2" charset="-122"/>
              </a:rPr>
              <a:t>1.</a:t>
            </a:r>
            <a:r>
              <a:rPr kumimoji="0" lang="zh-CN" altLang="en-US" sz="600" b="0" i="0" u="none" strike="noStrike" cap="none" normalizeH="0" baseline="0" dirty="0" smtClean="0">
                <a:ln>
                  <a:noFill/>
                </a:ln>
                <a:solidFill>
                  <a:srgbClr val="222222"/>
                </a:solidFill>
                <a:effectLst/>
                <a:latin typeface="宋体" panose="02010600030101010101" pitchFamily="2" charset="-122"/>
                <a:ea typeface="宋体" panose="02010600030101010101" pitchFamily="2" charset="-122"/>
                <a:cs typeface="宋体" panose="02010600030101010101" pitchFamily="2" charset="-122"/>
              </a:rPr>
              <a:t>以供货合同和装箱单为依据，检查主机、附件的规格、型号、配置及数量，并逐件清查核对</a:t>
            </a:r>
            <a:endParaRPr kumimoji="0" lang="zh-CN" altLang="en-US" sz="600" b="0" i="0" u="none" strike="noStrike" cap="none" normalizeH="0" baseline="0" dirty="0" smtClean="0">
              <a:ln>
                <a:noFill/>
              </a:ln>
              <a:solidFill>
                <a:srgbClr val="222222"/>
              </a:solidFill>
              <a:effectLst/>
              <a:latin typeface="宋体" panose="02010600030101010101" pitchFamily="2" charset="-122"/>
              <a:ea typeface="宋体" panose="02010600030101010101" pitchFamily="2" charset="-122"/>
              <a:cs typeface="宋体" panose="02010600030101010101" pitchFamily="2" charset="-122"/>
            </a:endParaRPr>
          </a:p>
          <a:p>
            <a:pPr marL="0" marR="0" lvl="0" indent="0" algn="just" defTabSz="914400" rtl="0" eaLnBrk="1" fontAlgn="base" latinLnBrk="0" hangingPunct="1">
              <a:lnSpc>
                <a:spcPct val="100000"/>
              </a:lnSpc>
              <a:spcBef>
                <a:spcPct val="0"/>
              </a:spcBef>
              <a:spcAft>
                <a:spcPct val="0"/>
              </a:spcAft>
              <a:buClrTx/>
              <a:buSzTx/>
              <a:buFontTx/>
              <a:buNone/>
            </a:pPr>
            <a:r>
              <a:rPr kumimoji="0" lang="en-US" altLang="zh-CN" sz="600" b="0" i="0" u="none" strike="noStrike" cap="none" normalizeH="0" baseline="0" dirty="0" smtClean="0">
                <a:ln>
                  <a:noFill/>
                </a:ln>
                <a:solidFill>
                  <a:srgbClr val="222222"/>
                </a:solidFill>
                <a:effectLst/>
                <a:latin typeface="宋体" panose="02010600030101010101" pitchFamily="2" charset="-122"/>
                <a:ea typeface="宋体" panose="02010600030101010101" pitchFamily="2" charset="-122"/>
                <a:cs typeface="宋体" panose="02010600030101010101" pitchFamily="2" charset="-122"/>
              </a:rPr>
              <a:t>2.</a:t>
            </a:r>
            <a:r>
              <a:rPr kumimoji="0" lang="zh-CN" altLang="en-US" sz="600" b="0" i="0" u="none" strike="noStrike" cap="none" normalizeH="0" baseline="0" dirty="0" smtClean="0">
                <a:ln>
                  <a:noFill/>
                </a:ln>
                <a:solidFill>
                  <a:srgbClr val="222222"/>
                </a:solidFill>
                <a:effectLst/>
                <a:latin typeface="宋体" panose="02010600030101010101" pitchFamily="2" charset="-122"/>
                <a:ea typeface="宋体" panose="02010600030101010101" pitchFamily="2" charset="-122"/>
                <a:cs typeface="宋体" panose="02010600030101010101" pitchFamily="2" charset="-122"/>
              </a:rPr>
              <a:t>检查随机资料是否齐全，如仪器说明书、操作手册、检修手册、产品检验合格证书等</a:t>
            </a:r>
            <a:endParaRPr kumimoji="0" lang="zh-CN" altLang="en-US" sz="600" b="0" i="0" u="none" strike="noStrike" cap="none" normalizeH="0" baseline="0" dirty="0" smtClean="0">
              <a:ln>
                <a:noFill/>
              </a:ln>
              <a:solidFill>
                <a:srgbClr val="222222"/>
              </a:solidFill>
              <a:effectLst/>
              <a:latin typeface="宋体" panose="02010600030101010101" pitchFamily="2" charset="-122"/>
              <a:ea typeface="宋体" panose="02010600030101010101" pitchFamily="2" charset="-122"/>
              <a:cs typeface="宋体" panose="02010600030101010101" pitchFamily="2" charset="-122"/>
            </a:endParaRPr>
          </a:p>
          <a:p>
            <a:pPr marL="0" marR="0" lvl="0" indent="0" algn="just" defTabSz="914400" rtl="0" eaLnBrk="1" fontAlgn="base" latinLnBrk="0" hangingPunct="1">
              <a:lnSpc>
                <a:spcPct val="100000"/>
              </a:lnSpc>
              <a:spcBef>
                <a:spcPct val="0"/>
              </a:spcBef>
              <a:spcAft>
                <a:spcPct val="0"/>
              </a:spcAft>
              <a:buClrTx/>
              <a:buSzTx/>
              <a:buFontTx/>
              <a:buNone/>
            </a:pPr>
            <a:r>
              <a:rPr kumimoji="0" lang="en-US" altLang="zh-CN" sz="600" b="0" i="0" u="none" strike="noStrike" cap="none" normalizeH="0" baseline="0" dirty="0" smtClean="0">
                <a:ln>
                  <a:noFill/>
                </a:ln>
                <a:solidFill>
                  <a:srgbClr val="222222"/>
                </a:solidFill>
                <a:effectLst/>
                <a:latin typeface="宋体" panose="02010600030101010101" pitchFamily="2" charset="-122"/>
                <a:ea typeface="宋体" panose="02010600030101010101" pitchFamily="2" charset="-122"/>
                <a:cs typeface="宋体" panose="02010600030101010101" pitchFamily="2" charset="-122"/>
              </a:rPr>
              <a:t>3.</a:t>
            </a:r>
            <a:r>
              <a:rPr kumimoji="0" lang="zh-CN" altLang="en-US" sz="600" b="0" i="0" u="none" strike="noStrike" cap="none" normalizeH="0" baseline="0" dirty="0" smtClean="0">
                <a:ln>
                  <a:noFill/>
                </a:ln>
                <a:solidFill>
                  <a:srgbClr val="222222"/>
                </a:solidFill>
                <a:effectLst/>
                <a:latin typeface="宋体" panose="02010600030101010101" pitchFamily="2" charset="-122"/>
                <a:ea typeface="宋体" panose="02010600030101010101" pitchFamily="2" charset="-122"/>
                <a:cs typeface="宋体" panose="02010600030101010101" pitchFamily="2" charset="-122"/>
              </a:rPr>
              <a:t>做好符合性验收记录，写明验收地点、时间、参加人员，主机和附件的品名、规格、型号、应到和实到</a:t>
            </a:r>
            <a:r>
              <a:rPr kumimoji="0" lang="zh-CN" altLang="en-US" sz="600" b="0" i="0" u="none" strike="noStrike" cap="none" normalizeH="0" baseline="0" dirty="0" smtClean="0">
                <a:ln>
                  <a:noFill/>
                </a:ln>
                <a:solidFill>
                  <a:srgbClr val="222222"/>
                </a:solidFill>
                <a:effectLst/>
                <a:latin typeface="宋体" panose="02010600030101010101" pitchFamily="2" charset="-122"/>
                <a:ea typeface="宋体" panose="02010600030101010101" pitchFamily="2" charset="-122"/>
                <a:cs typeface="宋体" panose="02010600030101010101" pitchFamily="2" charset="-122"/>
              </a:rPr>
              <a:t>数量等</a:t>
            </a:r>
            <a:endParaRPr kumimoji="0" lang="zh-CN" altLang="en-US" sz="600" b="0" i="0" u="none" strike="noStrike" cap="none" normalizeH="0" baseline="0" dirty="0" smtClean="0">
              <a:ln>
                <a:noFill/>
              </a:ln>
              <a:solidFill>
                <a:srgbClr val="222222"/>
              </a:solidFill>
              <a:effectLst/>
              <a:latin typeface="宋体" panose="02010600030101010101" pitchFamily="2" charset="-122"/>
              <a:ea typeface="宋体" panose="02010600030101010101" pitchFamily="2" charset="-122"/>
              <a:cs typeface="宋体" panose="02010600030101010101" pitchFamily="2" charset="-122"/>
            </a:endParaRPr>
          </a:p>
          <a:p>
            <a:pPr marL="0" marR="0" lvl="0" indent="0" algn="just" defTabSz="914400" rtl="0" eaLnBrk="1" fontAlgn="base" latinLnBrk="0" hangingPunct="1">
              <a:lnSpc>
                <a:spcPct val="100000"/>
              </a:lnSpc>
              <a:spcBef>
                <a:spcPct val="0"/>
              </a:spcBef>
              <a:spcAft>
                <a:spcPct val="0"/>
              </a:spcAft>
              <a:buClrTx/>
              <a:buSzTx/>
              <a:buFontTx/>
              <a:buNone/>
            </a:pPr>
            <a:r>
              <a:rPr kumimoji="0" lang="en-US" altLang="zh-CN" sz="600" b="0" i="0" u="none" strike="noStrike" cap="none" normalizeH="0" baseline="0" dirty="0" smtClean="0">
                <a:ln>
                  <a:noFill/>
                </a:ln>
                <a:solidFill>
                  <a:srgbClr val="222222"/>
                </a:solidFill>
                <a:effectLst/>
                <a:latin typeface="宋体" panose="02010600030101010101" pitchFamily="2" charset="-122"/>
                <a:ea typeface="宋体" panose="02010600030101010101" pitchFamily="2" charset="-122"/>
                <a:cs typeface="宋体" panose="02010600030101010101" pitchFamily="2" charset="-122"/>
              </a:rPr>
              <a:t>4.</a:t>
            </a:r>
            <a:r>
              <a:rPr kumimoji="0" lang="zh-CN" altLang="en-US" sz="600" b="0" i="0" u="none" strike="noStrike" cap="none" normalizeH="0" baseline="0" dirty="0" smtClean="0">
                <a:ln>
                  <a:noFill/>
                </a:ln>
                <a:solidFill>
                  <a:srgbClr val="222222"/>
                </a:solidFill>
                <a:effectLst/>
                <a:latin typeface="宋体" panose="02010600030101010101" pitchFamily="2" charset="-122"/>
                <a:ea typeface="宋体" panose="02010600030101010101" pitchFamily="2" charset="-122"/>
                <a:cs typeface="宋体" panose="02010600030101010101" pitchFamily="2" charset="-122"/>
              </a:rPr>
              <a:t>根据国家规定，需进行商检的进口仪器设备要经有关检验机构检验后方可进行验收</a:t>
            </a:r>
            <a:endParaRPr kumimoji="0" lang="zh-CN" sz="1800" b="0" i="0" u="none" strike="noStrike" cap="none" normalizeH="0" baseline="0" dirty="0" smtClean="0">
              <a:ln>
                <a:noFill/>
              </a:ln>
              <a:solidFill>
                <a:schemeClr val="tx1"/>
              </a:solidFill>
              <a:effectLst/>
              <a:latin typeface="Arial" panose="020B0604020202020204" pitchFamily="34" charset="0"/>
              <a:ea typeface="宋体" panose="02010600030101010101" pitchFamily="2" charset="-122"/>
              <a:cs typeface="宋体" panose="02010600030101010101" pitchFamily="2" charset="-122"/>
            </a:endParaRPr>
          </a:p>
        </p:txBody>
      </p:sp>
      <p:sp>
        <p:nvSpPr>
          <p:cNvPr id="1039" name="AutoShape 15"/>
          <p:cNvSpPr>
            <a:spLocks noChangeArrowheads="1"/>
          </p:cNvSpPr>
          <p:nvPr/>
        </p:nvSpPr>
        <p:spPr bwMode="auto">
          <a:xfrm>
            <a:off x="4315144" y="2691972"/>
            <a:ext cx="1769421" cy="1124528"/>
          </a:xfrm>
          <a:prstGeom prst="flowChartProcess">
            <a:avLst/>
          </a:prstGeom>
          <a:solidFill>
            <a:srgbClr val="FFFFFF"/>
          </a:solidFill>
          <a:ln w="9525">
            <a:solidFill>
              <a:srgbClr val="000000"/>
            </a:solidFill>
            <a:miter lim="800000"/>
          </a:ln>
        </p:spPr>
        <p:txBody>
          <a:bodyPr vert="horz" wrap="square" lIns="91440" tIns="45720" rIns="91440" bIns="45720" numCol="1" anchor="t" anchorCtr="0" compatLnSpc="1"/>
          <a:lstStyle/>
          <a:p>
            <a:pPr marL="0" marR="0" lvl="0" indent="0" algn="just" defTabSz="914400" rtl="0" eaLnBrk="1" fontAlgn="base" latinLnBrk="0" hangingPunct="1">
              <a:lnSpc>
                <a:spcPct val="100000"/>
              </a:lnSpc>
              <a:spcBef>
                <a:spcPct val="0"/>
              </a:spcBef>
              <a:spcAft>
                <a:spcPct val="0"/>
              </a:spcAft>
              <a:buClrTx/>
              <a:buSzTx/>
              <a:buFontTx/>
              <a:buNone/>
            </a:pPr>
            <a:r>
              <a:rPr kumimoji="0" lang="zh-CN" altLang="en-US" sz="600" b="0" i="0" u="none" strike="noStrike" cap="none" normalizeH="0" baseline="0" dirty="0" smtClean="0">
                <a:ln>
                  <a:noFill/>
                </a:ln>
                <a:solidFill>
                  <a:schemeClr val="tx1"/>
                </a:solidFill>
                <a:effectLst/>
                <a:latin typeface="Calibri" panose="020F0502020204030204" pitchFamily="34" charset="0"/>
                <a:ea typeface="宋体" panose="02010600030101010101" pitchFamily="2" charset="-122"/>
                <a:cs typeface="宋体" panose="02010600030101010101" pitchFamily="2" charset="-122"/>
              </a:rPr>
              <a:t>技术性验收：</a:t>
            </a:r>
            <a:endParaRPr kumimoji="0" lang="zh-CN" altLang="en-US" sz="600" b="0"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宋体" panose="02010600030101010101" pitchFamily="2" charset="-122"/>
            </a:endParaRPr>
          </a:p>
          <a:p>
            <a:pPr marL="0" marR="0" lvl="0" indent="0" algn="just" defTabSz="914400" rtl="0" eaLnBrk="1" fontAlgn="base" latinLnBrk="0" hangingPunct="1">
              <a:lnSpc>
                <a:spcPct val="100000"/>
              </a:lnSpc>
              <a:spcBef>
                <a:spcPct val="0"/>
              </a:spcBef>
              <a:spcAft>
                <a:spcPct val="0"/>
              </a:spcAft>
              <a:buClrTx/>
              <a:buSzTx/>
              <a:buFontTx/>
              <a:buNone/>
            </a:pPr>
            <a:r>
              <a:rPr kumimoji="0" lang="en-US" altLang="zh-CN" sz="600" b="0" i="0" u="none" strike="noStrike" cap="none" normalizeH="0" baseline="0" dirty="0" smtClean="0">
                <a:ln>
                  <a:noFill/>
                </a:ln>
                <a:solidFill>
                  <a:srgbClr val="222222"/>
                </a:solidFill>
                <a:effectLst/>
                <a:latin typeface="宋体" panose="02010600030101010101" pitchFamily="2" charset="-122"/>
                <a:ea typeface="宋体" panose="02010600030101010101" pitchFamily="2" charset="-122"/>
                <a:cs typeface="宋体" panose="02010600030101010101" pitchFamily="2" charset="-122"/>
              </a:rPr>
              <a:t>1.</a:t>
            </a:r>
            <a:r>
              <a:rPr kumimoji="0" lang="zh-CN" altLang="en-US" sz="600" b="0" i="0" u="none" strike="noStrike" cap="none" normalizeH="0" baseline="0" dirty="0" smtClean="0">
                <a:ln>
                  <a:noFill/>
                </a:ln>
                <a:solidFill>
                  <a:srgbClr val="222222"/>
                </a:solidFill>
                <a:effectLst/>
                <a:latin typeface="宋体" panose="02010600030101010101" pitchFamily="2" charset="-122"/>
                <a:ea typeface="宋体" panose="02010600030101010101" pitchFamily="2" charset="-122"/>
                <a:cs typeface="宋体" panose="02010600030101010101" pitchFamily="2" charset="-122"/>
              </a:rPr>
              <a:t>要严格按照供货合同、仪器使用说明书、操作手册的规定和程序，进行安装、</a:t>
            </a:r>
            <a:r>
              <a:rPr kumimoji="0" lang="zh-CN" altLang="en-US" sz="600" b="0" i="0" u="none" strike="noStrike" cap="none" normalizeH="0" baseline="0" dirty="0" smtClean="0">
                <a:ln>
                  <a:noFill/>
                </a:ln>
                <a:solidFill>
                  <a:srgbClr val="222222"/>
                </a:solidFill>
                <a:effectLst/>
                <a:latin typeface="宋体" panose="02010600030101010101" pitchFamily="2" charset="-122"/>
                <a:ea typeface="宋体" panose="02010600030101010101" pitchFamily="2" charset="-122"/>
                <a:cs typeface="宋体" panose="02010600030101010101" pitchFamily="2" charset="-122"/>
              </a:rPr>
              <a:t>调试等</a:t>
            </a:r>
            <a:endParaRPr kumimoji="0" lang="zh-CN" altLang="en-US" sz="600" b="0" i="0" u="none" strike="noStrike" cap="none" normalizeH="0" baseline="0" dirty="0" smtClean="0">
              <a:ln>
                <a:noFill/>
              </a:ln>
              <a:solidFill>
                <a:srgbClr val="222222"/>
              </a:solidFill>
              <a:effectLst/>
              <a:latin typeface="宋体" panose="02010600030101010101" pitchFamily="2" charset="-122"/>
              <a:ea typeface="宋体" panose="02010600030101010101" pitchFamily="2" charset="-122"/>
              <a:cs typeface="宋体" panose="02010600030101010101" pitchFamily="2" charset="-122"/>
            </a:endParaRPr>
          </a:p>
          <a:p>
            <a:pPr marL="0" marR="0" lvl="0" indent="0" algn="just" defTabSz="914400" rtl="0" eaLnBrk="1" fontAlgn="base" latinLnBrk="0" hangingPunct="1">
              <a:lnSpc>
                <a:spcPct val="100000"/>
              </a:lnSpc>
              <a:spcBef>
                <a:spcPct val="0"/>
              </a:spcBef>
              <a:spcAft>
                <a:spcPct val="0"/>
              </a:spcAft>
              <a:buClrTx/>
              <a:buSzTx/>
              <a:buFontTx/>
              <a:buNone/>
            </a:pPr>
            <a:r>
              <a:rPr kumimoji="0" lang="en-US" altLang="zh-CN" sz="600" b="0" i="0" u="none" strike="noStrike" cap="none" normalizeH="0" baseline="0" dirty="0" smtClean="0">
                <a:ln>
                  <a:noFill/>
                </a:ln>
                <a:solidFill>
                  <a:srgbClr val="222222"/>
                </a:solidFill>
                <a:effectLst/>
                <a:latin typeface="宋体" panose="02010600030101010101" pitchFamily="2" charset="-122"/>
                <a:ea typeface="宋体" panose="02010600030101010101" pitchFamily="2" charset="-122"/>
                <a:cs typeface="宋体" panose="02010600030101010101" pitchFamily="2" charset="-122"/>
              </a:rPr>
              <a:t>2.</a:t>
            </a:r>
            <a:r>
              <a:rPr kumimoji="0" lang="zh-CN" altLang="en-US" sz="600" b="0" i="0" u="none" strike="noStrike" cap="none" normalizeH="0" baseline="0" dirty="0" smtClean="0">
                <a:ln>
                  <a:noFill/>
                </a:ln>
                <a:solidFill>
                  <a:srgbClr val="222222"/>
                </a:solidFill>
                <a:effectLst/>
                <a:latin typeface="宋体" panose="02010600030101010101" pitchFamily="2" charset="-122"/>
                <a:ea typeface="宋体" panose="02010600030101010101" pitchFamily="2" charset="-122"/>
                <a:cs typeface="宋体" panose="02010600030101010101" pitchFamily="2" charset="-122"/>
              </a:rPr>
              <a:t>认真进行各种技术参数测试，检查仪器设备的技术指标和性能是否达到要求，特别是精度、分辨率、重复性等指标，如有必要应进行样品测试</a:t>
            </a:r>
            <a:endParaRPr kumimoji="0" lang="zh-CN" altLang="en-US" sz="600" b="0" i="0" u="none" strike="noStrike" cap="none" normalizeH="0" baseline="0" dirty="0" smtClean="0">
              <a:ln>
                <a:noFill/>
              </a:ln>
              <a:solidFill>
                <a:srgbClr val="222222"/>
              </a:solidFill>
              <a:effectLst/>
              <a:latin typeface="宋体" panose="02010600030101010101" pitchFamily="2" charset="-122"/>
              <a:ea typeface="宋体" panose="02010600030101010101" pitchFamily="2" charset="-122"/>
              <a:cs typeface="宋体" panose="02010600030101010101" pitchFamily="2" charset="-122"/>
            </a:endParaRPr>
          </a:p>
          <a:p>
            <a:pPr marL="0" marR="0" lvl="0" indent="0" algn="just" defTabSz="914400" rtl="0" eaLnBrk="1" fontAlgn="base" latinLnBrk="0" hangingPunct="1">
              <a:lnSpc>
                <a:spcPct val="100000"/>
              </a:lnSpc>
              <a:spcBef>
                <a:spcPct val="0"/>
              </a:spcBef>
              <a:spcAft>
                <a:spcPct val="0"/>
              </a:spcAft>
              <a:buClrTx/>
              <a:buSzTx/>
              <a:buFontTx/>
              <a:buNone/>
            </a:pPr>
            <a:r>
              <a:rPr kumimoji="0" lang="en-US" altLang="zh-CN" sz="600" b="0" i="0" u="none" strike="noStrike" cap="none" normalizeH="0" baseline="0" dirty="0" smtClean="0">
                <a:ln>
                  <a:noFill/>
                </a:ln>
                <a:solidFill>
                  <a:srgbClr val="222222"/>
                </a:solidFill>
                <a:effectLst/>
                <a:latin typeface="宋体" panose="02010600030101010101" pitchFamily="2" charset="-122"/>
                <a:ea typeface="宋体" panose="02010600030101010101" pitchFamily="2" charset="-122"/>
                <a:cs typeface="宋体" panose="02010600030101010101" pitchFamily="2" charset="-122"/>
              </a:rPr>
              <a:t>3.</a:t>
            </a:r>
            <a:r>
              <a:rPr kumimoji="0" lang="zh-CN" altLang="en-US" sz="600" b="0" i="0" u="none" strike="noStrike" cap="none" normalizeH="0" baseline="0" dirty="0" smtClean="0">
                <a:ln>
                  <a:noFill/>
                </a:ln>
                <a:solidFill>
                  <a:srgbClr val="222222"/>
                </a:solidFill>
                <a:effectLst/>
                <a:latin typeface="宋体" panose="02010600030101010101" pitchFamily="2" charset="-122"/>
                <a:ea typeface="宋体" panose="02010600030101010101" pitchFamily="2" charset="-122"/>
                <a:cs typeface="宋体" panose="02010600030101010101" pitchFamily="2" charset="-122"/>
              </a:rPr>
              <a:t>技术验收时要认真做好记录，若仪器出现质量问题，应记录详细情况，留档备查的同时通知供货商与招投标中心</a:t>
            </a:r>
            <a:endParaRPr kumimoji="0" lang="zh-CN" sz="1800" b="0" i="0" u="none" strike="noStrike" cap="none" normalizeH="0" baseline="0" dirty="0" smtClean="0">
              <a:ln>
                <a:noFill/>
              </a:ln>
              <a:solidFill>
                <a:schemeClr val="tx1"/>
              </a:solidFill>
              <a:effectLst/>
              <a:latin typeface="Arial" panose="020B0604020202020204" pitchFamily="34" charset="0"/>
              <a:ea typeface="宋体" panose="02010600030101010101" pitchFamily="2" charset="-122"/>
              <a:cs typeface="宋体" panose="02010600030101010101" pitchFamily="2" charset="-122"/>
            </a:endParaRPr>
          </a:p>
        </p:txBody>
      </p:sp>
      <p:cxnSp>
        <p:nvCxnSpPr>
          <p:cNvPr id="26" name="AutoShape 9"/>
          <p:cNvCxnSpPr>
            <a:cxnSpLocks noChangeShapeType="1"/>
          </p:cNvCxnSpPr>
          <p:nvPr/>
        </p:nvCxnSpPr>
        <p:spPr bwMode="auto">
          <a:xfrm>
            <a:off x="2181293" y="4040827"/>
            <a:ext cx="2531819" cy="2498"/>
          </a:xfrm>
          <a:prstGeom prst="straightConnector1">
            <a:avLst/>
          </a:prstGeom>
          <a:noFill/>
          <a:ln w="9525">
            <a:solidFill>
              <a:srgbClr val="000000"/>
            </a:solidFill>
            <a:round/>
          </a:ln>
        </p:spPr>
      </p:cxnSp>
      <p:cxnSp>
        <p:nvCxnSpPr>
          <p:cNvPr id="33" name="AutoShape 10"/>
          <p:cNvCxnSpPr>
            <a:cxnSpLocks noChangeShapeType="1"/>
          </p:cNvCxnSpPr>
          <p:nvPr/>
        </p:nvCxnSpPr>
        <p:spPr bwMode="auto">
          <a:xfrm flipV="1">
            <a:off x="3420269" y="3816499"/>
            <a:ext cx="0" cy="224327"/>
          </a:xfrm>
          <a:prstGeom prst="straightConnector1">
            <a:avLst/>
          </a:prstGeom>
          <a:noFill/>
          <a:ln w="9525">
            <a:solidFill>
              <a:srgbClr val="000000"/>
            </a:solidFill>
            <a:round/>
            <a:tailEnd type="triangle" w="med" len="med"/>
          </a:ln>
        </p:spPr>
      </p:cxnSp>
      <p:cxnSp>
        <p:nvCxnSpPr>
          <p:cNvPr id="37" name="AutoShape 10"/>
          <p:cNvCxnSpPr>
            <a:cxnSpLocks noChangeShapeType="1"/>
          </p:cNvCxnSpPr>
          <p:nvPr/>
        </p:nvCxnSpPr>
        <p:spPr bwMode="auto">
          <a:xfrm flipV="1">
            <a:off x="2181293" y="3814001"/>
            <a:ext cx="0" cy="224327"/>
          </a:xfrm>
          <a:prstGeom prst="straightConnector1">
            <a:avLst/>
          </a:prstGeom>
          <a:noFill/>
          <a:ln w="9525">
            <a:solidFill>
              <a:srgbClr val="000000"/>
            </a:solidFill>
            <a:round/>
            <a:tailEnd type="triangle" w="med" len="med"/>
          </a:ln>
        </p:spPr>
      </p:cxnSp>
      <p:cxnSp>
        <p:nvCxnSpPr>
          <p:cNvPr id="38" name="AutoShape 10"/>
          <p:cNvCxnSpPr>
            <a:cxnSpLocks noChangeShapeType="1"/>
          </p:cNvCxnSpPr>
          <p:nvPr/>
        </p:nvCxnSpPr>
        <p:spPr bwMode="auto">
          <a:xfrm flipV="1">
            <a:off x="4713112" y="3816499"/>
            <a:ext cx="0" cy="224327"/>
          </a:xfrm>
          <a:prstGeom prst="straightConnector1">
            <a:avLst/>
          </a:prstGeom>
          <a:noFill/>
          <a:ln w="9525">
            <a:solidFill>
              <a:srgbClr val="000000"/>
            </a:solidFill>
            <a:round/>
            <a:tailEnd type="triangle" w="med" len="med"/>
          </a:ln>
        </p:spPr>
      </p:cxnSp>
      <p:cxnSp>
        <p:nvCxnSpPr>
          <p:cNvPr id="45" name="AutoShape 11"/>
          <p:cNvCxnSpPr>
            <a:cxnSpLocks noChangeShapeType="1"/>
          </p:cNvCxnSpPr>
          <p:nvPr/>
        </p:nvCxnSpPr>
        <p:spPr bwMode="auto">
          <a:xfrm>
            <a:off x="3423020" y="4032523"/>
            <a:ext cx="0" cy="226825"/>
          </a:xfrm>
          <a:prstGeom prst="straightConnector1">
            <a:avLst/>
          </a:prstGeom>
          <a:noFill/>
          <a:ln w="9525">
            <a:solidFill>
              <a:srgbClr val="000000"/>
            </a:solidFill>
            <a:round/>
            <a:tailEnd type="triangle" w="med" len="med"/>
          </a:ln>
        </p:spPr>
      </p:cxnSp>
      <p:sp>
        <p:nvSpPr>
          <p:cNvPr id="1041" name="AutoShape 17"/>
          <p:cNvSpPr>
            <a:spLocks noChangeArrowheads="1"/>
          </p:cNvSpPr>
          <p:nvPr/>
        </p:nvSpPr>
        <p:spPr bwMode="auto">
          <a:xfrm>
            <a:off x="2884335" y="4264507"/>
            <a:ext cx="1131238" cy="277231"/>
          </a:xfrm>
          <a:prstGeom prst="flowChartProcess">
            <a:avLst/>
          </a:prstGeom>
          <a:solidFill>
            <a:srgbClr val="FFFFFF"/>
          </a:solidFill>
          <a:ln w="9525">
            <a:solidFill>
              <a:srgbClr val="000000"/>
            </a:solidFill>
            <a:miter lim="800000"/>
          </a:ln>
        </p:spPr>
        <p:txBody>
          <a:bodyPr vert="horz" wrap="square" lIns="91440" tIns="45720" rIns="91440" bIns="45720" numCol="1" anchor="t" anchorCtr="0" compatLnSpc="1"/>
          <a:lstStyle/>
          <a:p>
            <a:pPr marL="0" marR="0" lvl="0" indent="0" algn="ctr" defTabSz="914400" rtl="0" eaLnBrk="1" fontAlgn="base" latinLnBrk="0" hangingPunct="1">
              <a:lnSpc>
                <a:spcPct val="100000"/>
              </a:lnSpc>
              <a:spcBef>
                <a:spcPct val="0"/>
              </a:spcBef>
              <a:spcAft>
                <a:spcPct val="0"/>
              </a:spcAft>
              <a:buClrTx/>
              <a:buSzTx/>
              <a:buFontTx/>
              <a:buNone/>
            </a:pPr>
            <a:r>
              <a:rPr kumimoji="0" lang="zh-CN" altLang="en-US" sz="600" b="0" i="0" u="none" strike="noStrike" cap="none" normalizeH="0" baseline="0" dirty="0" smtClean="0">
                <a:ln>
                  <a:noFill/>
                </a:ln>
                <a:solidFill>
                  <a:schemeClr val="tx1"/>
                </a:solidFill>
                <a:effectLst/>
                <a:latin typeface="Calibri" panose="020F0502020204030204" pitchFamily="34" charset="0"/>
                <a:ea typeface="宋体" panose="02010600030101010101" pitchFamily="2" charset="-122"/>
                <a:cs typeface="宋体" panose="02010600030101010101" pitchFamily="2" charset="-122"/>
              </a:rPr>
              <a:t>单价或批量总额</a:t>
            </a:r>
            <a:r>
              <a:rPr kumimoji="0" lang="en-US" altLang="zh-CN" sz="600" b="0" i="0" u="none" strike="noStrike" cap="none" normalizeH="0" baseline="0" dirty="0" smtClean="0">
                <a:ln>
                  <a:noFill/>
                </a:ln>
                <a:solidFill>
                  <a:schemeClr val="tx1"/>
                </a:solidFill>
                <a:effectLst/>
                <a:latin typeface="Calibri" panose="020F0502020204030204" pitchFamily="34" charset="0"/>
                <a:ea typeface="宋体" panose="02010600030101010101" pitchFamily="2" charset="-122"/>
                <a:cs typeface="宋体" panose="02010600030101010101" pitchFamily="2" charset="-122"/>
              </a:rPr>
              <a:t>10</a:t>
            </a:r>
            <a:r>
              <a:rPr kumimoji="0" lang="zh-CN" altLang="en-US" sz="600" b="0" i="0" u="none" strike="noStrike" cap="none" normalizeH="0" baseline="0" dirty="0" smtClean="0">
                <a:ln>
                  <a:noFill/>
                </a:ln>
                <a:solidFill>
                  <a:schemeClr val="tx1"/>
                </a:solidFill>
                <a:effectLst/>
                <a:latin typeface="Calibri" panose="020F0502020204030204" pitchFamily="34" charset="0"/>
                <a:ea typeface="宋体" panose="02010600030101010101" pitchFamily="2" charset="-122"/>
                <a:cs typeface="宋体" panose="02010600030101010101" pitchFamily="2" charset="-122"/>
              </a:rPr>
              <a:t>万元以上的仪器设备</a:t>
            </a:r>
            <a:endParaRPr kumimoji="0" lang="zh-CN" sz="1800" b="0" i="0" u="none" strike="noStrike" cap="none" normalizeH="0" baseline="0" dirty="0" smtClean="0">
              <a:ln>
                <a:noFill/>
              </a:ln>
              <a:solidFill>
                <a:schemeClr val="tx1"/>
              </a:solidFill>
              <a:effectLst/>
              <a:latin typeface="Arial" panose="020B0604020202020204" pitchFamily="34" charset="0"/>
              <a:ea typeface="宋体" panose="02010600030101010101" pitchFamily="2" charset="-122"/>
              <a:cs typeface="宋体" panose="02010600030101010101" pitchFamily="2" charset="-122"/>
            </a:endParaRPr>
          </a:p>
        </p:txBody>
      </p:sp>
      <p:sp>
        <p:nvSpPr>
          <p:cNvPr id="1043" name="AutoShape 19"/>
          <p:cNvSpPr>
            <a:spLocks noChangeArrowheads="1"/>
          </p:cNvSpPr>
          <p:nvPr/>
        </p:nvSpPr>
        <p:spPr bwMode="auto">
          <a:xfrm>
            <a:off x="1404045" y="4607477"/>
            <a:ext cx="1723792" cy="360040"/>
          </a:xfrm>
          <a:prstGeom prst="flowChartProcess">
            <a:avLst/>
          </a:prstGeom>
          <a:solidFill>
            <a:srgbClr val="FFFFFF"/>
          </a:solidFill>
          <a:ln w="9525">
            <a:solidFill>
              <a:srgbClr val="000000"/>
            </a:solidFill>
            <a:miter lim="800000"/>
          </a:ln>
        </p:spPr>
        <p:txBody>
          <a:bodyPr vert="horz" wrap="square" lIns="91440" tIns="45720" rIns="91440" bIns="45720" numCol="1" anchor="t" anchorCtr="0" compatLnSpc="1"/>
          <a:lstStyle/>
          <a:p>
            <a:pPr marL="0" marR="0" lvl="0" indent="0" algn="ctr" defTabSz="914400" rtl="0" eaLnBrk="1" fontAlgn="base" latinLnBrk="0" hangingPunct="1">
              <a:lnSpc>
                <a:spcPct val="100000"/>
              </a:lnSpc>
              <a:spcBef>
                <a:spcPct val="0"/>
              </a:spcBef>
              <a:spcAft>
                <a:spcPct val="0"/>
              </a:spcAft>
              <a:buClrTx/>
              <a:buSzTx/>
              <a:buFontTx/>
              <a:buNone/>
            </a:pPr>
            <a:r>
              <a:rPr kumimoji="0" lang="zh-CN" altLang="en-US" sz="600" b="0" i="0" u="none" strike="noStrike" cap="none" normalizeH="0" baseline="0" dirty="0" smtClean="0">
                <a:ln>
                  <a:noFill/>
                </a:ln>
                <a:solidFill>
                  <a:schemeClr val="tx1"/>
                </a:solidFill>
                <a:effectLst/>
                <a:latin typeface="Calibri" panose="020F0502020204030204" pitchFamily="34" charset="0"/>
                <a:ea typeface="宋体" panose="02010600030101010101" pitchFamily="2" charset="-122"/>
                <a:cs typeface="宋体" panose="02010600030101010101" pitchFamily="2" charset="-122"/>
              </a:rPr>
              <a:t>填写</a:t>
            </a:r>
            <a:r>
              <a:rPr kumimoji="0" lang="en-US" altLang="zh-CN" sz="600" b="0" i="0" u="none" strike="noStrike" cap="none" normalizeH="0" baseline="0" dirty="0" smtClean="0">
                <a:ln>
                  <a:noFill/>
                </a:ln>
                <a:solidFill>
                  <a:schemeClr val="tx1"/>
                </a:solidFill>
                <a:effectLst/>
                <a:latin typeface="Calibri" panose="020F0502020204030204" pitchFamily="34" charset="0"/>
                <a:ea typeface="宋体" panose="02010600030101010101" pitchFamily="2" charset="-122"/>
                <a:cs typeface="宋体" panose="02010600030101010101" pitchFamily="2" charset="-122"/>
              </a:rPr>
              <a:t>10</a:t>
            </a:r>
            <a:r>
              <a:rPr kumimoji="0" lang="zh-CN" altLang="en-US" sz="600" b="0" i="0" u="none" strike="noStrike" cap="none" normalizeH="0" baseline="0" dirty="0" smtClean="0">
                <a:ln>
                  <a:noFill/>
                </a:ln>
                <a:solidFill>
                  <a:schemeClr val="tx1"/>
                </a:solidFill>
                <a:effectLst/>
                <a:latin typeface="Calibri" panose="020F0502020204030204" pitchFamily="34" charset="0"/>
                <a:ea typeface="宋体" panose="02010600030101010101" pitchFamily="2" charset="-122"/>
                <a:cs typeface="宋体" panose="02010600030101010101" pitchFamily="2" charset="-122"/>
              </a:rPr>
              <a:t>万以下仪器设备验收报告，并根据仪器验收设备资料清单准备相关资料，由仪器设备使用单位负责组织验收</a:t>
            </a:r>
            <a:endParaRPr kumimoji="0" lang="zh-CN" altLang="en-US" sz="600" b="0"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宋体" panose="02010600030101010101" pitchFamily="2" charset="-122"/>
            </a:endParaRPr>
          </a:p>
          <a:p>
            <a:pPr marL="0" marR="0" lvl="0" indent="0" algn="l" defTabSz="914400" rtl="0" eaLnBrk="1" fontAlgn="base" latinLnBrk="0" hangingPunct="1">
              <a:lnSpc>
                <a:spcPct val="100000"/>
              </a:lnSpc>
              <a:spcBef>
                <a:spcPct val="0"/>
              </a:spcBef>
              <a:spcAft>
                <a:spcPct val="0"/>
              </a:spcAft>
              <a:buClrTx/>
              <a:buSzTx/>
              <a:buFontTx/>
              <a:buNone/>
            </a:pPr>
            <a:endParaRPr kumimoji="0" lang="zh-CN" sz="1800" b="0" i="0" u="none" strike="noStrike" cap="none" normalizeH="0" baseline="0" dirty="0" smtClean="0">
              <a:ln>
                <a:noFill/>
              </a:ln>
              <a:solidFill>
                <a:schemeClr val="tx1"/>
              </a:solidFill>
              <a:effectLst/>
              <a:latin typeface="Arial" panose="020B0604020202020204" pitchFamily="34" charset="0"/>
              <a:ea typeface="宋体" panose="02010600030101010101" pitchFamily="2" charset="-122"/>
              <a:cs typeface="宋体" panose="02010600030101010101" pitchFamily="2" charset="-122"/>
            </a:endParaRPr>
          </a:p>
        </p:txBody>
      </p:sp>
      <p:sp>
        <p:nvSpPr>
          <p:cNvPr id="1044" name="AutoShape 20"/>
          <p:cNvSpPr>
            <a:spLocks noChangeArrowheads="1"/>
          </p:cNvSpPr>
          <p:nvPr/>
        </p:nvSpPr>
        <p:spPr bwMode="auto">
          <a:xfrm>
            <a:off x="1404045" y="5111532"/>
            <a:ext cx="1723792" cy="576064"/>
          </a:xfrm>
          <a:prstGeom prst="flowChartProcess">
            <a:avLst/>
          </a:prstGeom>
          <a:solidFill>
            <a:srgbClr val="FFFFFF"/>
          </a:solidFill>
          <a:ln w="9525">
            <a:solidFill>
              <a:srgbClr val="000000"/>
            </a:solidFill>
            <a:miter lim="800000"/>
          </a:ln>
        </p:spPr>
        <p:txBody>
          <a:bodyPr vert="horz" wrap="square" lIns="91440" tIns="45720" rIns="91440" bIns="45720" numCol="1" anchor="t" anchorCtr="0" compatLnSpc="1"/>
          <a:lstStyle/>
          <a:p>
            <a:pPr marL="0" marR="0" lvl="0" indent="0" algn="ctr" defTabSz="914400" rtl="0" eaLnBrk="1" fontAlgn="base" latinLnBrk="0" hangingPunct="1">
              <a:lnSpc>
                <a:spcPct val="100000"/>
              </a:lnSpc>
              <a:spcBef>
                <a:spcPct val="0"/>
              </a:spcBef>
              <a:spcAft>
                <a:spcPct val="0"/>
              </a:spcAft>
              <a:buClrTx/>
              <a:buSzTx/>
              <a:buFontTx/>
              <a:buNone/>
            </a:pPr>
            <a:r>
              <a:rPr kumimoji="0" lang="zh-CN" altLang="en-US" sz="600" b="0" i="0" u="none" strike="noStrike" cap="none" normalizeH="0" baseline="0" dirty="0" smtClean="0">
                <a:ln>
                  <a:noFill/>
                </a:ln>
                <a:solidFill>
                  <a:schemeClr val="tx1"/>
                </a:solidFill>
                <a:effectLst/>
                <a:latin typeface="Calibri" panose="020F0502020204030204" pitchFamily="34" charset="0"/>
                <a:ea typeface="宋体" panose="02010600030101010101" pitchFamily="2" charset="-122"/>
                <a:cs typeface="宋体" panose="02010600030101010101" pitchFamily="2" charset="-122"/>
              </a:rPr>
              <a:t>验收人员组成（五人以上单数）：由业务能力强、知识面广、责任心强、熟悉相关仪器设备（软件）的教学科研人员（不含项目负责人）、项目人员、仪器设备管理人员组成验收小组（供应商参加验收过程）</a:t>
            </a:r>
            <a:endParaRPr kumimoji="0" lang="zh-CN" sz="1800" b="0" i="0" u="none" strike="noStrike" cap="none" normalizeH="0" baseline="0" dirty="0" smtClean="0">
              <a:ln>
                <a:noFill/>
              </a:ln>
              <a:solidFill>
                <a:schemeClr val="tx1"/>
              </a:solidFill>
              <a:effectLst/>
              <a:latin typeface="Arial" panose="020B0604020202020204" pitchFamily="34" charset="0"/>
              <a:ea typeface="宋体" panose="02010600030101010101" pitchFamily="2" charset="-122"/>
              <a:cs typeface="宋体" panose="02010600030101010101" pitchFamily="2" charset="-122"/>
            </a:endParaRPr>
          </a:p>
        </p:txBody>
      </p:sp>
      <p:sp>
        <p:nvSpPr>
          <p:cNvPr id="1045" name="AutoShape 21"/>
          <p:cNvSpPr>
            <a:spLocks noChangeArrowheads="1"/>
          </p:cNvSpPr>
          <p:nvPr/>
        </p:nvSpPr>
        <p:spPr bwMode="auto">
          <a:xfrm>
            <a:off x="1404045" y="5822944"/>
            <a:ext cx="1723792" cy="353200"/>
          </a:xfrm>
          <a:prstGeom prst="flowChartProcess">
            <a:avLst/>
          </a:prstGeom>
          <a:solidFill>
            <a:srgbClr val="FFFFFF"/>
          </a:solidFill>
          <a:ln w="9525">
            <a:solidFill>
              <a:srgbClr val="000000"/>
            </a:solidFill>
            <a:miter lim="800000"/>
          </a:ln>
        </p:spPr>
        <p:txBody>
          <a:bodyPr vert="horz" wrap="square" lIns="91440" tIns="45720" rIns="91440" bIns="45720" numCol="1" anchor="t" anchorCtr="0" compatLnSpc="1"/>
          <a:lstStyle/>
          <a:p>
            <a:pPr marL="0" marR="0" lvl="0" indent="0" algn="ctr" defTabSz="914400" rtl="0" eaLnBrk="1" fontAlgn="base" latinLnBrk="0" hangingPunct="1">
              <a:lnSpc>
                <a:spcPct val="100000"/>
              </a:lnSpc>
              <a:spcBef>
                <a:spcPct val="0"/>
              </a:spcBef>
              <a:spcAft>
                <a:spcPct val="0"/>
              </a:spcAft>
              <a:buClrTx/>
              <a:buSzTx/>
              <a:buFontTx/>
              <a:buNone/>
            </a:pPr>
            <a:r>
              <a:rPr kumimoji="0" lang="zh-CN" altLang="en-US" sz="600" b="0" i="0" u="none" strike="noStrike" cap="none" normalizeH="0" baseline="0" dirty="0" smtClean="0">
                <a:ln>
                  <a:noFill/>
                </a:ln>
                <a:solidFill>
                  <a:schemeClr val="tx1"/>
                </a:solidFill>
                <a:effectLst/>
                <a:latin typeface="Calibri" panose="020F0502020204030204" pitchFamily="34" charset="0"/>
                <a:ea typeface="宋体" panose="02010600030101010101" pitchFamily="2" charset="-122"/>
                <a:cs typeface="宋体" panose="02010600030101010101" pitchFamily="2" charset="-122"/>
              </a:rPr>
              <a:t>使用单位自行安排时间，并按规定流程进行验收工作</a:t>
            </a:r>
            <a:endParaRPr kumimoji="0" lang="zh-CN" sz="1800" b="0" i="0" u="none" strike="noStrike" cap="none" normalizeH="0" baseline="0" dirty="0" smtClean="0">
              <a:ln>
                <a:noFill/>
              </a:ln>
              <a:solidFill>
                <a:schemeClr val="tx1"/>
              </a:solidFill>
              <a:effectLst/>
              <a:latin typeface="Arial" panose="020B0604020202020204" pitchFamily="34" charset="0"/>
              <a:ea typeface="宋体" panose="02010600030101010101" pitchFamily="2" charset="-122"/>
              <a:cs typeface="宋体" panose="02010600030101010101" pitchFamily="2" charset="-122"/>
            </a:endParaRPr>
          </a:p>
        </p:txBody>
      </p:sp>
      <p:sp>
        <p:nvSpPr>
          <p:cNvPr id="1046" name="AutoShape 22"/>
          <p:cNvSpPr>
            <a:spLocks noChangeArrowheads="1"/>
          </p:cNvSpPr>
          <p:nvPr/>
        </p:nvSpPr>
        <p:spPr bwMode="auto">
          <a:xfrm>
            <a:off x="2920203" y="7138951"/>
            <a:ext cx="1214446" cy="285752"/>
          </a:xfrm>
          <a:prstGeom prst="flowChartProcess">
            <a:avLst/>
          </a:prstGeom>
          <a:solidFill>
            <a:srgbClr val="FFFFFF"/>
          </a:solidFill>
          <a:ln w="9525">
            <a:solidFill>
              <a:srgbClr val="000000"/>
            </a:solidFill>
            <a:miter lim="800000"/>
          </a:ln>
        </p:spPr>
        <p:txBody>
          <a:bodyPr vert="horz" wrap="square" lIns="91440" tIns="45720" rIns="91440" bIns="45720" numCol="1" anchor="t" anchorCtr="0" compatLnSpc="1"/>
          <a:lstStyle/>
          <a:p>
            <a:pPr marL="0" marR="0" lvl="0" indent="0" algn="ctr" defTabSz="914400" rtl="0" eaLnBrk="1" fontAlgn="base" latinLnBrk="0" hangingPunct="1">
              <a:lnSpc>
                <a:spcPct val="100000"/>
              </a:lnSpc>
              <a:spcBef>
                <a:spcPct val="0"/>
              </a:spcBef>
              <a:spcAft>
                <a:spcPct val="0"/>
              </a:spcAft>
              <a:buClrTx/>
              <a:buSzTx/>
              <a:buFontTx/>
              <a:buNone/>
            </a:pPr>
            <a:r>
              <a:rPr kumimoji="0" lang="zh-CN" altLang="en-US" sz="600" b="0" i="0" u="none" strike="noStrike" cap="none" normalizeH="0" baseline="0" dirty="0" smtClean="0">
                <a:ln>
                  <a:noFill/>
                </a:ln>
                <a:solidFill>
                  <a:schemeClr val="tx1"/>
                </a:solidFill>
                <a:effectLst/>
                <a:latin typeface="Calibri" panose="020F0502020204030204" pitchFamily="34" charset="0"/>
                <a:ea typeface="宋体" panose="02010600030101010101" pitchFamily="2" charset="-122"/>
                <a:cs typeface="宋体" panose="02010600030101010101" pitchFamily="2" charset="-122"/>
              </a:rPr>
              <a:t>验收过程中产生的资料原件由仪器使用单位归档保存，</a:t>
            </a:r>
            <a:r>
              <a:rPr kumimoji="0" lang="zh-CN" altLang="en-US" sz="600" b="0" i="0" u="none" strike="noStrike" cap="none" normalizeH="0" baseline="0" dirty="0" smtClean="0">
                <a:ln>
                  <a:noFill/>
                </a:ln>
                <a:solidFill>
                  <a:schemeClr val="tx1"/>
                </a:solidFill>
                <a:effectLst/>
                <a:latin typeface="Calibri" panose="020F0502020204030204" pitchFamily="34" charset="0"/>
                <a:ea typeface="宋体" panose="02010600030101010101" pitchFamily="2" charset="-122"/>
                <a:cs typeface="宋体" panose="02010600030101010101" pitchFamily="2" charset="-122"/>
              </a:rPr>
              <a:t>备查</a:t>
            </a:r>
            <a:endParaRPr kumimoji="0" lang="zh-CN" sz="1800" b="0" i="0" u="none" strike="noStrike" cap="none" normalizeH="0" baseline="0" dirty="0" smtClean="0">
              <a:ln>
                <a:noFill/>
              </a:ln>
              <a:solidFill>
                <a:schemeClr val="tx1"/>
              </a:solidFill>
              <a:effectLst/>
              <a:latin typeface="Arial" panose="020B0604020202020204" pitchFamily="34" charset="0"/>
              <a:ea typeface="宋体" panose="02010600030101010101" pitchFamily="2" charset="-122"/>
              <a:cs typeface="宋体" panose="02010600030101010101" pitchFamily="2" charset="-122"/>
            </a:endParaRPr>
          </a:p>
        </p:txBody>
      </p:sp>
      <p:sp>
        <p:nvSpPr>
          <p:cNvPr id="52" name="TextBox 51"/>
          <p:cNvSpPr txBox="1"/>
          <p:nvPr/>
        </p:nvSpPr>
        <p:spPr>
          <a:xfrm>
            <a:off x="4231047" y="4186229"/>
            <a:ext cx="215474" cy="184666"/>
          </a:xfrm>
          <a:prstGeom prst="rect">
            <a:avLst/>
          </a:prstGeom>
          <a:noFill/>
        </p:spPr>
        <p:txBody>
          <a:bodyPr wrap="square" rtlCol="0">
            <a:spAutoFit/>
          </a:bodyPr>
          <a:lstStyle/>
          <a:p>
            <a:r>
              <a:rPr lang="zh-CN" altLang="en-US" sz="600" dirty="0" smtClean="0"/>
              <a:t>是</a:t>
            </a:r>
            <a:endParaRPr lang="zh-CN" altLang="en-US" sz="600" dirty="0"/>
          </a:p>
        </p:txBody>
      </p:sp>
      <p:sp>
        <p:nvSpPr>
          <p:cNvPr id="53" name="TextBox 52"/>
          <p:cNvSpPr txBox="1"/>
          <p:nvPr/>
        </p:nvSpPr>
        <p:spPr>
          <a:xfrm>
            <a:off x="2345650" y="4186229"/>
            <a:ext cx="215474" cy="184666"/>
          </a:xfrm>
          <a:prstGeom prst="rect">
            <a:avLst/>
          </a:prstGeom>
          <a:noFill/>
          <a:ln w="9525">
            <a:noFill/>
            <a:round/>
          </a:ln>
        </p:spPr>
        <p:txBody>
          <a:bodyPr wrap="square" rtlCol="0">
            <a:spAutoFit/>
          </a:bodyPr>
          <a:lstStyle/>
          <a:p>
            <a:r>
              <a:rPr lang="zh-CN" altLang="en-US" sz="600" dirty="0" smtClean="0"/>
              <a:t>否</a:t>
            </a:r>
            <a:endParaRPr lang="zh-CN" altLang="en-US" sz="600" dirty="0"/>
          </a:p>
        </p:txBody>
      </p:sp>
      <p:cxnSp>
        <p:nvCxnSpPr>
          <p:cNvPr id="3" name="AutoShape 3"/>
          <p:cNvCxnSpPr>
            <a:cxnSpLocks noChangeShapeType="1"/>
          </p:cNvCxnSpPr>
          <p:nvPr/>
        </p:nvCxnSpPr>
        <p:spPr bwMode="auto">
          <a:xfrm>
            <a:off x="4015573" y="4413054"/>
            <a:ext cx="484816" cy="0"/>
          </a:xfrm>
          <a:prstGeom prst="straightConnector1">
            <a:avLst/>
          </a:prstGeom>
          <a:noFill/>
          <a:ln w="9525">
            <a:solidFill>
              <a:srgbClr val="000000"/>
            </a:solidFill>
            <a:round/>
          </a:ln>
        </p:spPr>
      </p:cxnSp>
      <p:cxnSp>
        <p:nvCxnSpPr>
          <p:cNvPr id="64" name="AutoShape 3"/>
          <p:cNvCxnSpPr>
            <a:cxnSpLocks noChangeShapeType="1"/>
          </p:cNvCxnSpPr>
          <p:nvPr/>
        </p:nvCxnSpPr>
        <p:spPr bwMode="auto">
          <a:xfrm>
            <a:off x="2184044" y="4413054"/>
            <a:ext cx="700290" cy="0"/>
          </a:xfrm>
          <a:prstGeom prst="straightConnector1">
            <a:avLst/>
          </a:prstGeom>
          <a:noFill/>
          <a:ln w="9525">
            <a:solidFill>
              <a:srgbClr val="000000"/>
            </a:solidFill>
            <a:round/>
          </a:ln>
        </p:spPr>
      </p:cxnSp>
      <p:sp>
        <p:nvSpPr>
          <p:cNvPr id="1028" name="AutoShape 4"/>
          <p:cNvSpPr>
            <a:spLocks noChangeArrowheads="1"/>
          </p:cNvSpPr>
          <p:nvPr/>
        </p:nvSpPr>
        <p:spPr bwMode="auto">
          <a:xfrm>
            <a:off x="3537141" y="4613176"/>
            <a:ext cx="1928826" cy="434328"/>
          </a:xfrm>
          <a:prstGeom prst="flowChartProcess">
            <a:avLst/>
          </a:prstGeom>
          <a:solidFill>
            <a:srgbClr val="FFFFFF"/>
          </a:solidFill>
          <a:ln w="9525">
            <a:solidFill>
              <a:srgbClr val="000000"/>
            </a:solidFill>
            <a:miter lim="800000"/>
          </a:ln>
        </p:spPr>
        <p:txBody>
          <a:bodyPr vert="horz" wrap="square" lIns="91440" tIns="45720" rIns="91440" bIns="45720" numCol="1" anchor="t" anchorCtr="0" compatLnSpc="1"/>
          <a:lstStyle/>
          <a:p>
            <a:pPr marL="0" marR="0" lvl="0" indent="0" algn="ctr" defTabSz="914400" rtl="0" eaLnBrk="1" fontAlgn="base" latinLnBrk="0" hangingPunct="1">
              <a:lnSpc>
                <a:spcPct val="100000"/>
              </a:lnSpc>
              <a:spcBef>
                <a:spcPct val="0"/>
              </a:spcBef>
              <a:spcAft>
                <a:spcPct val="0"/>
              </a:spcAft>
              <a:buClrTx/>
              <a:buSzTx/>
              <a:buFontTx/>
              <a:buNone/>
            </a:pPr>
            <a:r>
              <a:rPr kumimoji="0" lang="zh-CN" altLang="en-US" sz="600" b="0" i="0" u="none" strike="noStrike" cap="none" normalizeH="0" baseline="0" dirty="0" smtClean="0">
                <a:ln>
                  <a:noFill/>
                </a:ln>
                <a:solidFill>
                  <a:schemeClr val="tx1"/>
                </a:solidFill>
                <a:effectLst/>
                <a:latin typeface="Calibri" panose="020F0502020204030204" pitchFamily="34" charset="0"/>
                <a:ea typeface="宋体" panose="02010600030101010101" pitchFamily="2" charset="-122"/>
                <a:cs typeface="宋体" panose="02010600030101010101" pitchFamily="2" charset="-122"/>
              </a:rPr>
              <a:t>由使用单位填写</a:t>
            </a:r>
            <a:r>
              <a:rPr kumimoji="0" lang="en-US" altLang="zh-CN" sz="600" b="0" i="0" u="none" strike="noStrike" cap="none" normalizeH="0" baseline="0" dirty="0" smtClean="0">
                <a:ln>
                  <a:noFill/>
                </a:ln>
                <a:solidFill>
                  <a:schemeClr val="tx1"/>
                </a:solidFill>
                <a:effectLst/>
                <a:latin typeface="Calibri" panose="020F0502020204030204" pitchFamily="34" charset="0"/>
                <a:ea typeface="宋体" panose="02010600030101010101" pitchFamily="2" charset="-122"/>
                <a:cs typeface="宋体" panose="02010600030101010101" pitchFamily="2" charset="-122"/>
              </a:rPr>
              <a:t>10</a:t>
            </a:r>
            <a:r>
              <a:rPr kumimoji="0" lang="zh-CN" altLang="en-US" sz="600" b="0" i="0" u="none" strike="noStrike" cap="none" normalizeH="0" baseline="0" dirty="0" smtClean="0">
                <a:ln>
                  <a:noFill/>
                </a:ln>
                <a:solidFill>
                  <a:schemeClr val="tx1"/>
                </a:solidFill>
                <a:effectLst/>
                <a:latin typeface="Calibri" panose="020F0502020204030204" pitchFamily="34" charset="0"/>
                <a:ea typeface="宋体" panose="02010600030101010101" pitchFamily="2" charset="-122"/>
                <a:cs typeface="宋体" panose="02010600030101010101" pitchFamily="2" charset="-122"/>
              </a:rPr>
              <a:t>万</a:t>
            </a:r>
            <a:r>
              <a:rPr kumimoji="0" lang="zh-CN" altLang="en-US" sz="600" b="0" i="0" u="none" strike="noStrike" cap="none" normalizeH="0" baseline="0" dirty="0" smtClean="0">
                <a:ln>
                  <a:noFill/>
                </a:ln>
                <a:solidFill>
                  <a:schemeClr val="tx1"/>
                </a:solidFill>
                <a:effectLst/>
                <a:latin typeface="Calibri" panose="020F0502020204030204" pitchFamily="34" charset="0"/>
                <a:ea typeface="宋体" panose="02010600030101010101" pitchFamily="2" charset="-122"/>
                <a:cs typeface="宋体" panose="02010600030101010101" pitchFamily="2" charset="-122"/>
              </a:rPr>
              <a:t>以上仪器</a:t>
            </a:r>
            <a:r>
              <a:rPr kumimoji="0" lang="zh-CN" altLang="en-US" sz="600" b="0" i="0" u="none" strike="noStrike" cap="none" normalizeH="0" baseline="0" dirty="0" smtClean="0">
                <a:ln>
                  <a:noFill/>
                </a:ln>
                <a:solidFill>
                  <a:schemeClr val="tx1"/>
                </a:solidFill>
                <a:effectLst/>
                <a:latin typeface="Calibri" panose="020F0502020204030204" pitchFamily="34" charset="0"/>
                <a:ea typeface="宋体" panose="02010600030101010101" pitchFamily="2" charset="-122"/>
                <a:cs typeface="宋体" panose="02010600030101010101" pitchFamily="2" charset="-122"/>
              </a:rPr>
              <a:t>设备验收报告，并根据仪器验收设备资料清单准备相关资料向资产设备与实验室管理申请验收，由资产设备与实验室</a:t>
            </a:r>
            <a:r>
              <a:rPr kumimoji="0" lang="zh-CN" altLang="en-US" sz="600" b="0" i="0" u="none" strike="noStrike" cap="none" normalizeH="0" baseline="0" dirty="0" smtClean="0">
                <a:ln>
                  <a:noFill/>
                </a:ln>
                <a:solidFill>
                  <a:schemeClr val="tx1"/>
                </a:solidFill>
                <a:effectLst/>
                <a:latin typeface="Calibri" panose="020F0502020204030204" pitchFamily="34" charset="0"/>
                <a:ea typeface="宋体" panose="02010600030101010101" pitchFamily="2" charset="-122"/>
                <a:cs typeface="宋体" panose="02010600030101010101" pitchFamily="2" charset="-122"/>
              </a:rPr>
              <a:t>管理处与使用单位组织</a:t>
            </a:r>
            <a:r>
              <a:rPr kumimoji="0" lang="zh-CN" altLang="en-US" sz="600" b="0" i="0" u="none" strike="noStrike" cap="none" normalizeH="0" baseline="0" dirty="0" smtClean="0">
                <a:ln>
                  <a:noFill/>
                </a:ln>
                <a:solidFill>
                  <a:schemeClr val="tx1"/>
                </a:solidFill>
                <a:effectLst/>
                <a:latin typeface="Calibri" panose="020F0502020204030204" pitchFamily="34" charset="0"/>
                <a:ea typeface="宋体" panose="02010600030101010101" pitchFamily="2" charset="-122"/>
                <a:cs typeface="宋体" panose="02010600030101010101" pitchFamily="2" charset="-122"/>
              </a:rPr>
              <a:t>验收</a:t>
            </a:r>
            <a:endParaRPr kumimoji="0" lang="zh-CN" altLang="en-US" sz="1000" b="0"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宋体" panose="02010600030101010101" pitchFamily="2" charset="-122"/>
            </a:endParaRPr>
          </a:p>
          <a:p>
            <a:pPr marL="0" marR="0" lvl="0" indent="0" algn="l" defTabSz="914400" rtl="0" eaLnBrk="1" fontAlgn="base" latinLnBrk="0" hangingPunct="1">
              <a:lnSpc>
                <a:spcPct val="100000"/>
              </a:lnSpc>
              <a:spcBef>
                <a:spcPct val="0"/>
              </a:spcBef>
              <a:spcAft>
                <a:spcPct val="0"/>
              </a:spcAft>
              <a:buClrTx/>
              <a:buSzTx/>
              <a:buFontTx/>
              <a:buNone/>
            </a:pPr>
            <a:endParaRPr kumimoji="0" lang="zh-CN" sz="1800" b="0" i="0" u="none" strike="noStrike" cap="none" normalizeH="0" baseline="0" dirty="0" smtClean="0">
              <a:ln>
                <a:noFill/>
              </a:ln>
              <a:solidFill>
                <a:schemeClr val="tx1"/>
              </a:solidFill>
              <a:effectLst/>
              <a:latin typeface="Arial" panose="020B0604020202020204" pitchFamily="34" charset="0"/>
              <a:ea typeface="宋体" panose="02010600030101010101" pitchFamily="2" charset="-122"/>
              <a:cs typeface="宋体" panose="02010600030101010101" pitchFamily="2" charset="-122"/>
            </a:endParaRPr>
          </a:p>
        </p:txBody>
      </p:sp>
      <p:cxnSp>
        <p:nvCxnSpPr>
          <p:cNvPr id="70" name="AutoShape 11"/>
          <p:cNvCxnSpPr>
            <a:cxnSpLocks noChangeShapeType="1"/>
          </p:cNvCxnSpPr>
          <p:nvPr/>
        </p:nvCxnSpPr>
        <p:spPr bwMode="auto">
          <a:xfrm>
            <a:off x="4500389" y="5184798"/>
            <a:ext cx="0" cy="154817"/>
          </a:xfrm>
          <a:prstGeom prst="straightConnector1">
            <a:avLst/>
          </a:prstGeom>
          <a:noFill/>
          <a:ln w="9525">
            <a:solidFill>
              <a:srgbClr val="000000"/>
            </a:solidFill>
            <a:round/>
            <a:tailEnd type="triangle" w="med" len="med"/>
          </a:ln>
        </p:spPr>
      </p:cxnSp>
      <p:sp>
        <p:nvSpPr>
          <p:cNvPr id="5" name="AutoShape 5"/>
          <p:cNvSpPr>
            <a:spLocks noChangeArrowheads="1"/>
          </p:cNvSpPr>
          <p:nvPr/>
        </p:nvSpPr>
        <p:spPr bwMode="auto">
          <a:xfrm>
            <a:off x="3636293" y="5187078"/>
            <a:ext cx="1723792" cy="572644"/>
          </a:xfrm>
          <a:prstGeom prst="flowChartProcess">
            <a:avLst/>
          </a:prstGeom>
          <a:solidFill>
            <a:srgbClr val="FFFFFF"/>
          </a:solidFill>
          <a:ln w="9525">
            <a:solidFill>
              <a:srgbClr val="000000"/>
            </a:solidFill>
            <a:miter lim="800000"/>
          </a:ln>
        </p:spPr>
        <p:txBody>
          <a:bodyPr vert="horz" wrap="square" lIns="91440" tIns="45720" rIns="91440" bIns="45720" numCol="1" anchor="t" anchorCtr="0" compatLnSpc="1"/>
          <a:lstStyle/>
          <a:p>
            <a:pPr marL="0" marR="0" lvl="0" indent="0" algn="ctr" defTabSz="914400" rtl="0" eaLnBrk="1" fontAlgn="base" latinLnBrk="0" hangingPunct="1">
              <a:lnSpc>
                <a:spcPct val="100000"/>
              </a:lnSpc>
              <a:spcBef>
                <a:spcPct val="0"/>
              </a:spcBef>
              <a:spcAft>
                <a:spcPct val="0"/>
              </a:spcAft>
              <a:buClrTx/>
              <a:buSzTx/>
              <a:buFontTx/>
              <a:buNone/>
            </a:pPr>
            <a:r>
              <a:rPr kumimoji="0" lang="zh-CN" altLang="en-US" sz="600" b="0" i="0" u="none" strike="noStrike" cap="none" normalizeH="0" baseline="0" dirty="0" smtClean="0">
                <a:ln>
                  <a:noFill/>
                </a:ln>
                <a:solidFill>
                  <a:schemeClr val="tx1"/>
                </a:solidFill>
                <a:effectLst/>
                <a:latin typeface="Calibri" panose="020F0502020204030204" pitchFamily="34" charset="0"/>
                <a:ea typeface="宋体" panose="02010600030101010101" pitchFamily="2" charset="-122"/>
                <a:cs typeface="宋体" panose="02010600030101010101" pitchFamily="2" charset="-122"/>
              </a:rPr>
              <a:t>验收人员组成（五人以上单数）：由资产设备与实验室管理处、校内业务能力强、知识面广、责任心强，熟悉相关设备（软件）的教研科研人员（不含项目</a:t>
            </a:r>
            <a:r>
              <a:rPr kumimoji="0" lang="zh-CN" altLang="en-US" sz="600" b="0" i="0" u="none" strike="noStrike" cap="none" normalizeH="0" baseline="0" dirty="0" smtClean="0">
                <a:ln>
                  <a:noFill/>
                </a:ln>
                <a:solidFill>
                  <a:schemeClr val="tx1"/>
                </a:solidFill>
                <a:effectLst/>
                <a:latin typeface="Calibri" panose="020F0502020204030204" pitchFamily="34" charset="0"/>
                <a:ea typeface="宋体" panose="02010600030101010101" pitchFamily="2" charset="-122"/>
                <a:cs typeface="宋体" panose="02010600030101010101" pitchFamily="2" charset="-122"/>
              </a:rPr>
              <a:t>负责人）、仪器</a:t>
            </a:r>
            <a:r>
              <a:rPr kumimoji="0" lang="zh-CN" altLang="en-US" sz="600" b="0" i="0" u="none" strike="noStrike" cap="none" normalizeH="0" baseline="0" dirty="0" smtClean="0">
                <a:ln>
                  <a:noFill/>
                </a:ln>
                <a:solidFill>
                  <a:schemeClr val="tx1"/>
                </a:solidFill>
                <a:effectLst/>
                <a:latin typeface="Calibri" panose="020F0502020204030204" pitchFamily="34" charset="0"/>
                <a:ea typeface="宋体" panose="02010600030101010101" pitchFamily="2" charset="-122"/>
                <a:cs typeface="宋体" panose="02010600030101010101" pitchFamily="2" charset="-122"/>
              </a:rPr>
              <a:t>设备管理人员组成（供应商参加验收过程）</a:t>
            </a:r>
            <a:endParaRPr kumimoji="0" lang="zh-CN" sz="1800" b="0" i="0" u="none" strike="noStrike" cap="none" normalizeH="0" baseline="0" dirty="0" smtClean="0">
              <a:ln>
                <a:noFill/>
              </a:ln>
              <a:solidFill>
                <a:schemeClr val="tx1"/>
              </a:solidFill>
              <a:effectLst/>
              <a:latin typeface="Arial" panose="020B0604020202020204" pitchFamily="34" charset="0"/>
              <a:ea typeface="宋体" panose="02010600030101010101" pitchFamily="2" charset="-122"/>
              <a:cs typeface="宋体" panose="02010600030101010101" pitchFamily="2" charset="-122"/>
            </a:endParaRPr>
          </a:p>
        </p:txBody>
      </p:sp>
      <p:cxnSp>
        <p:nvCxnSpPr>
          <p:cNvPr id="71" name="AutoShape 11"/>
          <p:cNvCxnSpPr>
            <a:cxnSpLocks noChangeShapeType="1"/>
          </p:cNvCxnSpPr>
          <p:nvPr/>
        </p:nvCxnSpPr>
        <p:spPr bwMode="auto">
          <a:xfrm>
            <a:off x="4500389" y="5759722"/>
            <a:ext cx="0" cy="154817"/>
          </a:xfrm>
          <a:prstGeom prst="straightConnector1">
            <a:avLst/>
          </a:prstGeom>
          <a:noFill/>
          <a:ln w="9525">
            <a:solidFill>
              <a:srgbClr val="000000"/>
            </a:solidFill>
            <a:round/>
            <a:tailEnd type="triangle" w="med" len="med"/>
          </a:ln>
        </p:spPr>
      </p:cxnSp>
      <p:sp>
        <p:nvSpPr>
          <p:cNvPr id="6" name="AutoShape 6"/>
          <p:cNvSpPr>
            <a:spLocks noChangeArrowheads="1"/>
          </p:cNvSpPr>
          <p:nvPr/>
        </p:nvSpPr>
        <p:spPr bwMode="auto">
          <a:xfrm>
            <a:off x="3636293" y="5903738"/>
            <a:ext cx="1723792" cy="281074"/>
          </a:xfrm>
          <a:prstGeom prst="flowChartProcess">
            <a:avLst/>
          </a:prstGeom>
          <a:solidFill>
            <a:srgbClr val="FFFFFF"/>
          </a:solidFill>
          <a:ln w="9525">
            <a:solidFill>
              <a:srgbClr val="000000"/>
            </a:solidFill>
            <a:miter lim="800000"/>
          </a:ln>
        </p:spPr>
        <p:txBody>
          <a:bodyPr vert="horz" wrap="square" lIns="91440" tIns="45720" rIns="91440" bIns="45720" numCol="1" anchor="t" anchorCtr="0" compatLnSpc="1"/>
          <a:lstStyle/>
          <a:p>
            <a:pPr lvl="0" algn="ctr" fontAlgn="base">
              <a:spcBef>
                <a:spcPct val="0"/>
              </a:spcBef>
              <a:spcAft>
                <a:spcPct val="0"/>
              </a:spcAft>
            </a:pPr>
            <a:r>
              <a:rPr lang="zh-CN" altLang="en-US" sz="600" dirty="0" smtClean="0">
                <a:latin typeface="Calibri" panose="020F0502020204030204" pitchFamily="34" charset="0"/>
                <a:ea typeface="宋体" panose="02010600030101010101" pitchFamily="2" charset="-122"/>
                <a:cs typeface="宋体" panose="02010600030101010101" pitchFamily="2" charset="-122"/>
              </a:rPr>
              <a:t>资产设备与实验室管理处与使用单位按规定</a:t>
            </a:r>
            <a:r>
              <a:rPr kumimoji="0" lang="zh-CN" altLang="en-US" sz="600" b="0" i="0" u="none" strike="noStrike" cap="none" normalizeH="0" baseline="0" dirty="0" smtClean="0">
                <a:ln>
                  <a:noFill/>
                </a:ln>
                <a:solidFill>
                  <a:schemeClr val="tx1"/>
                </a:solidFill>
                <a:effectLst/>
                <a:latin typeface="Calibri" panose="020F0502020204030204" pitchFamily="34" charset="0"/>
                <a:ea typeface="宋体" panose="02010600030101010101" pitchFamily="2" charset="-122"/>
                <a:cs typeface="宋体" panose="02010600030101010101" pitchFamily="2" charset="-122"/>
              </a:rPr>
              <a:t>流程进行</a:t>
            </a:r>
            <a:r>
              <a:rPr kumimoji="0" lang="zh-CN" altLang="en-US" sz="600" b="0" i="0" u="none" strike="noStrike" cap="none" normalizeH="0" baseline="0" dirty="0" smtClean="0">
                <a:ln>
                  <a:noFill/>
                </a:ln>
                <a:solidFill>
                  <a:schemeClr val="tx1"/>
                </a:solidFill>
                <a:effectLst/>
                <a:latin typeface="Calibri" panose="020F0502020204030204" pitchFamily="34" charset="0"/>
                <a:ea typeface="宋体" panose="02010600030101010101" pitchFamily="2" charset="-122"/>
                <a:cs typeface="宋体" panose="02010600030101010101" pitchFamily="2" charset="-122"/>
              </a:rPr>
              <a:t>验收工作</a:t>
            </a:r>
            <a:endParaRPr kumimoji="0" lang="zh-CN" sz="1800" b="0" i="0" u="none" strike="noStrike" cap="none" normalizeH="0" baseline="0" dirty="0" smtClean="0">
              <a:ln>
                <a:noFill/>
              </a:ln>
              <a:solidFill>
                <a:schemeClr val="tx1"/>
              </a:solidFill>
              <a:effectLst/>
              <a:latin typeface="Arial" panose="020B0604020202020204" pitchFamily="34" charset="0"/>
              <a:ea typeface="宋体" panose="02010600030101010101" pitchFamily="2" charset="-122"/>
              <a:cs typeface="宋体" panose="02010600030101010101" pitchFamily="2" charset="-122"/>
            </a:endParaRPr>
          </a:p>
        </p:txBody>
      </p:sp>
      <p:sp>
        <p:nvSpPr>
          <p:cNvPr id="1031" name="AutoShape 7"/>
          <p:cNvSpPr>
            <a:spLocks noChangeArrowheads="1"/>
          </p:cNvSpPr>
          <p:nvPr/>
        </p:nvSpPr>
        <p:spPr bwMode="auto">
          <a:xfrm>
            <a:off x="4277525" y="7143285"/>
            <a:ext cx="1714512" cy="288032"/>
          </a:xfrm>
          <a:prstGeom prst="flowChartProcess">
            <a:avLst/>
          </a:prstGeom>
          <a:solidFill>
            <a:srgbClr val="FFFFFF"/>
          </a:solidFill>
          <a:ln w="9525">
            <a:solidFill>
              <a:srgbClr val="000000"/>
            </a:solidFill>
            <a:miter lim="800000"/>
          </a:ln>
        </p:spPr>
        <p:txBody>
          <a:bodyPr vert="horz" wrap="square" lIns="91440" tIns="45720" rIns="91440" bIns="45720" numCol="1" anchor="t" anchorCtr="0" compatLnSpc="1"/>
          <a:lstStyle/>
          <a:p>
            <a:pPr marL="0" marR="0" lvl="0" indent="0" algn="ctr" defTabSz="914400" rtl="0" eaLnBrk="1" fontAlgn="base" latinLnBrk="0" hangingPunct="1">
              <a:lnSpc>
                <a:spcPct val="100000"/>
              </a:lnSpc>
              <a:spcBef>
                <a:spcPct val="0"/>
              </a:spcBef>
              <a:spcAft>
                <a:spcPct val="0"/>
              </a:spcAft>
              <a:buClrTx/>
              <a:buSzTx/>
              <a:buFontTx/>
              <a:buNone/>
            </a:pPr>
            <a:r>
              <a:rPr kumimoji="0" lang="zh-CN" altLang="en-US" sz="600" b="0" i="0" u="none" strike="noStrike" cap="none" normalizeH="0" baseline="0" dirty="0" smtClean="0">
                <a:ln>
                  <a:noFill/>
                </a:ln>
                <a:solidFill>
                  <a:schemeClr val="tx1"/>
                </a:solidFill>
                <a:effectLst/>
                <a:latin typeface="Calibri" panose="020F0502020204030204" pitchFamily="34" charset="0"/>
                <a:ea typeface="宋体" panose="02010600030101010101" pitchFamily="2" charset="-122"/>
                <a:cs typeface="宋体" panose="02010600030101010101" pitchFamily="2" charset="-122"/>
              </a:rPr>
              <a:t>验收资料原件一式两份，一份由使用单位保管，一份交由资产设备与实验室管理处存档，备查</a:t>
            </a:r>
            <a:endParaRPr kumimoji="0" lang="zh-CN" altLang="en-US" sz="600" b="0"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宋体" panose="02010600030101010101" pitchFamily="2" charset="-122"/>
            </a:endParaRPr>
          </a:p>
          <a:p>
            <a:pPr marL="0" marR="0" lvl="0" indent="0" algn="l" defTabSz="914400" rtl="0" eaLnBrk="1" fontAlgn="base" latinLnBrk="0" hangingPunct="1">
              <a:lnSpc>
                <a:spcPct val="100000"/>
              </a:lnSpc>
              <a:spcBef>
                <a:spcPct val="0"/>
              </a:spcBef>
              <a:spcAft>
                <a:spcPct val="0"/>
              </a:spcAft>
              <a:buClrTx/>
              <a:buSzTx/>
              <a:buFontTx/>
              <a:buNone/>
            </a:pPr>
            <a:endParaRPr kumimoji="0" lang="zh-CN" sz="1800" b="0" i="0" u="none" strike="noStrike" cap="none" normalizeH="0" baseline="0" dirty="0" smtClean="0">
              <a:ln>
                <a:noFill/>
              </a:ln>
              <a:solidFill>
                <a:schemeClr val="tx1"/>
              </a:solidFill>
              <a:effectLst/>
              <a:latin typeface="Arial" panose="020B0604020202020204" pitchFamily="34" charset="0"/>
              <a:ea typeface="宋体" panose="02010600030101010101" pitchFamily="2" charset="-122"/>
              <a:cs typeface="宋体" panose="02010600030101010101" pitchFamily="2" charset="-122"/>
            </a:endParaRPr>
          </a:p>
        </p:txBody>
      </p:sp>
      <p:cxnSp>
        <p:nvCxnSpPr>
          <p:cNvPr id="72" name="AutoShape 11"/>
          <p:cNvCxnSpPr>
            <a:cxnSpLocks noChangeShapeType="1"/>
          </p:cNvCxnSpPr>
          <p:nvPr/>
        </p:nvCxnSpPr>
        <p:spPr bwMode="auto">
          <a:xfrm rot="5400000">
            <a:off x="5001620" y="7031794"/>
            <a:ext cx="214314" cy="1588"/>
          </a:xfrm>
          <a:prstGeom prst="straightConnector1">
            <a:avLst/>
          </a:prstGeom>
          <a:noFill/>
          <a:ln w="9525">
            <a:solidFill>
              <a:srgbClr val="000000"/>
            </a:solidFill>
            <a:round/>
            <a:tailEnd type="triangle" w="med" len="med"/>
          </a:ln>
        </p:spPr>
      </p:cxnSp>
      <p:cxnSp>
        <p:nvCxnSpPr>
          <p:cNvPr id="78" name="AutoShape 9"/>
          <p:cNvCxnSpPr>
            <a:cxnSpLocks noChangeShapeType="1"/>
          </p:cNvCxnSpPr>
          <p:nvPr/>
        </p:nvCxnSpPr>
        <p:spPr bwMode="auto">
          <a:xfrm>
            <a:off x="2196133" y="6323721"/>
            <a:ext cx="2304256" cy="0"/>
          </a:xfrm>
          <a:prstGeom prst="straightConnector1">
            <a:avLst/>
          </a:prstGeom>
          <a:noFill/>
          <a:ln w="9525">
            <a:solidFill>
              <a:srgbClr val="000000"/>
            </a:solidFill>
            <a:round/>
          </a:ln>
        </p:spPr>
      </p:cxnSp>
      <p:cxnSp>
        <p:nvCxnSpPr>
          <p:cNvPr id="79" name="AutoShape 10"/>
          <p:cNvCxnSpPr>
            <a:cxnSpLocks noChangeShapeType="1"/>
          </p:cNvCxnSpPr>
          <p:nvPr/>
        </p:nvCxnSpPr>
        <p:spPr bwMode="auto">
          <a:xfrm flipV="1">
            <a:off x="2196133" y="6168905"/>
            <a:ext cx="0" cy="154816"/>
          </a:xfrm>
          <a:prstGeom prst="straightConnector1">
            <a:avLst/>
          </a:prstGeom>
          <a:noFill/>
          <a:ln w="9525">
            <a:solidFill>
              <a:srgbClr val="000000"/>
            </a:solidFill>
            <a:round/>
            <a:tailEnd type="triangle" w="med" len="med"/>
          </a:ln>
        </p:spPr>
      </p:cxnSp>
      <p:cxnSp>
        <p:nvCxnSpPr>
          <p:cNvPr id="83" name="AutoShape 11"/>
          <p:cNvCxnSpPr>
            <a:cxnSpLocks noChangeShapeType="1"/>
          </p:cNvCxnSpPr>
          <p:nvPr/>
        </p:nvCxnSpPr>
        <p:spPr bwMode="auto">
          <a:xfrm>
            <a:off x="3420269" y="6323721"/>
            <a:ext cx="0" cy="144000"/>
          </a:xfrm>
          <a:prstGeom prst="straightConnector1">
            <a:avLst/>
          </a:prstGeom>
          <a:noFill/>
          <a:ln w="9525">
            <a:solidFill>
              <a:srgbClr val="000000"/>
            </a:solidFill>
            <a:round/>
            <a:tailEnd type="triangle" w="med" len="med"/>
          </a:ln>
        </p:spPr>
      </p:cxnSp>
      <p:sp>
        <p:nvSpPr>
          <p:cNvPr id="97" name="AutoShape 9"/>
          <p:cNvSpPr>
            <a:spLocks noChangeArrowheads="1"/>
          </p:cNvSpPr>
          <p:nvPr/>
        </p:nvSpPr>
        <p:spPr bwMode="auto">
          <a:xfrm>
            <a:off x="3136571" y="6467737"/>
            <a:ext cx="556824" cy="216024"/>
          </a:xfrm>
          <a:prstGeom prst="flowChartProcess">
            <a:avLst/>
          </a:prstGeom>
          <a:solidFill>
            <a:srgbClr val="FFFFFF"/>
          </a:solidFill>
          <a:ln w="9525">
            <a:solidFill>
              <a:srgbClr val="000000"/>
            </a:solidFill>
            <a:miter lim="800000"/>
          </a:ln>
        </p:spPr>
        <p:txBody>
          <a:bodyPr vert="horz" wrap="square" lIns="91440" tIns="45720" rIns="91440" bIns="45720" numCol="1" anchor="t" anchorCtr="0" compatLnSpc="1"/>
          <a:lstStyle/>
          <a:p>
            <a:pPr marL="0" marR="0" lvl="0" indent="0" algn="ctr" defTabSz="914400" rtl="0" eaLnBrk="1" fontAlgn="base" latinLnBrk="0" hangingPunct="1">
              <a:lnSpc>
                <a:spcPct val="100000"/>
              </a:lnSpc>
              <a:spcBef>
                <a:spcPct val="0"/>
              </a:spcBef>
              <a:spcAft>
                <a:spcPct val="0"/>
              </a:spcAft>
              <a:buClrTx/>
              <a:buSzTx/>
              <a:buFontTx/>
              <a:buNone/>
            </a:pPr>
            <a:r>
              <a:rPr kumimoji="0" lang="zh-CN" altLang="en-US" sz="600" b="0" i="0" u="none" strike="noStrike" cap="none" normalizeH="0" baseline="0" dirty="0" smtClean="0">
                <a:ln>
                  <a:noFill/>
                </a:ln>
                <a:solidFill>
                  <a:schemeClr val="tx1"/>
                </a:solidFill>
                <a:effectLst/>
                <a:latin typeface="Calibri" panose="020F0502020204030204" pitchFamily="34" charset="0"/>
                <a:ea typeface="宋体" panose="02010600030101010101" pitchFamily="2" charset="-122"/>
                <a:cs typeface="宋体" panose="02010600030101010101" pitchFamily="2" charset="-122"/>
              </a:rPr>
              <a:t>验收合格</a:t>
            </a:r>
            <a:endParaRPr kumimoji="0" lang="zh-CN" sz="1800" b="0" i="0" u="none" strike="noStrike" cap="none" normalizeH="0" baseline="0" dirty="0" smtClean="0">
              <a:ln>
                <a:noFill/>
              </a:ln>
              <a:solidFill>
                <a:schemeClr val="tx1"/>
              </a:solidFill>
              <a:effectLst/>
              <a:latin typeface="Arial" panose="020B0604020202020204" pitchFamily="34" charset="0"/>
              <a:ea typeface="宋体" panose="02010600030101010101" pitchFamily="2" charset="-122"/>
              <a:cs typeface="宋体" panose="02010600030101010101" pitchFamily="2" charset="-122"/>
            </a:endParaRPr>
          </a:p>
        </p:txBody>
      </p:sp>
      <p:cxnSp>
        <p:nvCxnSpPr>
          <p:cNvPr id="98" name="AutoShape 11"/>
          <p:cNvCxnSpPr>
            <a:cxnSpLocks noChangeShapeType="1"/>
          </p:cNvCxnSpPr>
          <p:nvPr/>
        </p:nvCxnSpPr>
        <p:spPr bwMode="auto">
          <a:xfrm>
            <a:off x="4180665" y="6574881"/>
            <a:ext cx="0" cy="198000"/>
          </a:xfrm>
          <a:prstGeom prst="straightConnector1">
            <a:avLst/>
          </a:prstGeom>
          <a:noFill/>
          <a:ln w="9525">
            <a:solidFill>
              <a:srgbClr val="000000"/>
            </a:solidFill>
            <a:round/>
            <a:tailEnd type="triangle" w="med" len="med"/>
          </a:ln>
        </p:spPr>
      </p:cxnSp>
      <p:sp>
        <p:nvSpPr>
          <p:cNvPr id="99" name="TextBox 98"/>
          <p:cNvSpPr txBox="1"/>
          <p:nvPr/>
        </p:nvSpPr>
        <p:spPr>
          <a:xfrm>
            <a:off x="3911323" y="6348055"/>
            <a:ext cx="215474" cy="184666"/>
          </a:xfrm>
          <a:prstGeom prst="rect">
            <a:avLst/>
          </a:prstGeom>
          <a:noFill/>
        </p:spPr>
        <p:txBody>
          <a:bodyPr wrap="square" rtlCol="0">
            <a:spAutoFit/>
          </a:bodyPr>
          <a:lstStyle/>
          <a:p>
            <a:r>
              <a:rPr lang="zh-CN" altLang="en-US" sz="600" dirty="0" smtClean="0"/>
              <a:t>是</a:t>
            </a:r>
            <a:endParaRPr lang="zh-CN" altLang="en-US" sz="600" dirty="0"/>
          </a:p>
        </p:txBody>
      </p:sp>
      <p:cxnSp>
        <p:nvCxnSpPr>
          <p:cNvPr id="100" name="AutoShape 3"/>
          <p:cNvCxnSpPr>
            <a:cxnSpLocks noChangeShapeType="1"/>
          </p:cNvCxnSpPr>
          <p:nvPr/>
        </p:nvCxnSpPr>
        <p:spPr bwMode="auto">
          <a:xfrm>
            <a:off x="3695849" y="6574880"/>
            <a:ext cx="484816" cy="0"/>
          </a:xfrm>
          <a:prstGeom prst="straightConnector1">
            <a:avLst/>
          </a:prstGeom>
          <a:noFill/>
          <a:ln w="9525">
            <a:solidFill>
              <a:srgbClr val="000000"/>
            </a:solidFill>
            <a:round/>
          </a:ln>
        </p:spPr>
      </p:cxnSp>
      <p:cxnSp>
        <p:nvCxnSpPr>
          <p:cNvPr id="101" name="AutoShape 11"/>
          <p:cNvCxnSpPr>
            <a:cxnSpLocks noChangeShapeType="1"/>
          </p:cNvCxnSpPr>
          <p:nvPr/>
        </p:nvCxnSpPr>
        <p:spPr bwMode="auto">
          <a:xfrm>
            <a:off x="1956837" y="6565353"/>
            <a:ext cx="0" cy="216000"/>
          </a:xfrm>
          <a:prstGeom prst="straightConnector1">
            <a:avLst/>
          </a:prstGeom>
          <a:noFill/>
          <a:ln w="9525">
            <a:solidFill>
              <a:srgbClr val="000000"/>
            </a:solidFill>
            <a:round/>
            <a:tailEnd type="triangle" w="med" len="med"/>
          </a:ln>
        </p:spPr>
      </p:cxnSp>
      <p:sp>
        <p:nvSpPr>
          <p:cNvPr id="102" name="TextBox 101"/>
          <p:cNvSpPr txBox="1"/>
          <p:nvPr/>
        </p:nvSpPr>
        <p:spPr>
          <a:xfrm>
            <a:off x="2717779" y="6341588"/>
            <a:ext cx="215474" cy="184666"/>
          </a:xfrm>
          <a:prstGeom prst="rect">
            <a:avLst/>
          </a:prstGeom>
          <a:noFill/>
          <a:ln w="9525">
            <a:noFill/>
            <a:round/>
          </a:ln>
        </p:spPr>
        <p:txBody>
          <a:bodyPr wrap="square" rtlCol="0">
            <a:spAutoFit/>
          </a:bodyPr>
          <a:lstStyle/>
          <a:p>
            <a:r>
              <a:rPr lang="zh-CN" altLang="en-US" sz="600" dirty="0" smtClean="0"/>
              <a:t>否</a:t>
            </a:r>
            <a:endParaRPr lang="zh-CN" altLang="en-US" sz="600" dirty="0"/>
          </a:p>
        </p:txBody>
      </p:sp>
      <p:cxnSp>
        <p:nvCxnSpPr>
          <p:cNvPr id="103" name="AutoShape 3"/>
          <p:cNvCxnSpPr>
            <a:cxnSpLocks noChangeShapeType="1"/>
          </p:cNvCxnSpPr>
          <p:nvPr/>
        </p:nvCxnSpPr>
        <p:spPr bwMode="auto">
          <a:xfrm>
            <a:off x="2547505" y="6568413"/>
            <a:ext cx="592553" cy="0"/>
          </a:xfrm>
          <a:prstGeom prst="straightConnector1">
            <a:avLst/>
          </a:prstGeom>
          <a:noFill/>
          <a:ln w="9525">
            <a:solidFill>
              <a:srgbClr val="000000"/>
            </a:solidFill>
            <a:round/>
          </a:ln>
        </p:spPr>
      </p:cxnSp>
      <p:sp>
        <p:nvSpPr>
          <p:cNvPr id="104" name="AutoShape 8"/>
          <p:cNvSpPr>
            <a:spLocks noChangeArrowheads="1"/>
          </p:cNvSpPr>
          <p:nvPr/>
        </p:nvSpPr>
        <p:spPr bwMode="auto">
          <a:xfrm>
            <a:off x="3764457" y="7710455"/>
            <a:ext cx="1706222" cy="413238"/>
          </a:xfrm>
          <a:prstGeom prst="flowChartProcess">
            <a:avLst/>
          </a:prstGeom>
          <a:solidFill>
            <a:srgbClr val="FFFFFF"/>
          </a:solidFill>
          <a:ln w="9525">
            <a:solidFill>
              <a:srgbClr val="000000"/>
            </a:solidFill>
            <a:miter lim="800000"/>
          </a:ln>
        </p:spPr>
        <p:txBody>
          <a:bodyPr vert="horz" wrap="square" lIns="91440" tIns="45720" rIns="91440" bIns="45720" numCol="1" anchor="t" anchorCtr="0" compatLnSpc="1"/>
          <a:lstStyle/>
          <a:p>
            <a:pPr marL="0" marR="0" lvl="0" indent="0" algn="ctr" defTabSz="914400" rtl="0" eaLnBrk="1" fontAlgn="base" latinLnBrk="0" hangingPunct="1">
              <a:lnSpc>
                <a:spcPct val="100000"/>
              </a:lnSpc>
              <a:spcBef>
                <a:spcPct val="0"/>
              </a:spcBef>
              <a:spcAft>
                <a:spcPct val="0"/>
              </a:spcAft>
              <a:buClrTx/>
              <a:buSzTx/>
              <a:buFontTx/>
              <a:buNone/>
            </a:pPr>
            <a:r>
              <a:rPr kumimoji="0" lang="zh-CN" altLang="en-US" sz="600" b="0" i="0" u="none" strike="noStrike" cap="none" normalizeH="0" baseline="0" dirty="0" smtClean="0">
                <a:ln>
                  <a:noFill/>
                </a:ln>
                <a:solidFill>
                  <a:schemeClr val="tx1"/>
                </a:solidFill>
                <a:effectLst/>
                <a:latin typeface="Calibri" panose="020F0502020204030204" pitchFamily="34" charset="0"/>
                <a:ea typeface="宋体" panose="02010600030101010101" pitchFamily="2" charset="-122"/>
                <a:cs typeface="宋体" panose="02010600030101010101" pitchFamily="2" charset="-122"/>
              </a:rPr>
              <a:t>按规定办理固定资产报增手续，由仪器设备管理员登录“广东药科大学资产综合管理平台”办理资产入账录入等手续</a:t>
            </a:r>
            <a:endParaRPr kumimoji="0" lang="zh-CN" altLang="en-US" sz="600" b="0"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宋体" panose="02010600030101010101" pitchFamily="2" charset="-122"/>
            </a:endParaRPr>
          </a:p>
          <a:p>
            <a:pPr marL="0" marR="0" lvl="0" indent="0" algn="l" defTabSz="914400" rtl="0" eaLnBrk="1" fontAlgn="base" latinLnBrk="0" hangingPunct="1">
              <a:lnSpc>
                <a:spcPct val="100000"/>
              </a:lnSpc>
              <a:spcBef>
                <a:spcPct val="0"/>
              </a:spcBef>
              <a:spcAft>
                <a:spcPct val="0"/>
              </a:spcAft>
              <a:buClrTx/>
              <a:buSzTx/>
              <a:buFontTx/>
              <a:buNone/>
            </a:pPr>
            <a:endParaRPr kumimoji="0" lang="zh-CN" sz="1800" b="0" i="0" u="none" strike="noStrike" cap="none" normalizeH="0" baseline="0" dirty="0" smtClean="0">
              <a:ln>
                <a:noFill/>
              </a:ln>
              <a:solidFill>
                <a:schemeClr val="tx1"/>
              </a:solidFill>
              <a:effectLst/>
              <a:latin typeface="Arial" panose="020B0604020202020204" pitchFamily="34" charset="0"/>
              <a:ea typeface="宋体" panose="02010600030101010101" pitchFamily="2" charset="-122"/>
              <a:cs typeface="宋体" panose="02010600030101010101" pitchFamily="2" charset="-122"/>
            </a:endParaRPr>
          </a:p>
        </p:txBody>
      </p:sp>
      <p:sp>
        <p:nvSpPr>
          <p:cNvPr id="105" name="AutoShape 3"/>
          <p:cNvSpPr>
            <a:spLocks noChangeArrowheads="1"/>
          </p:cNvSpPr>
          <p:nvPr/>
        </p:nvSpPr>
        <p:spPr bwMode="auto">
          <a:xfrm>
            <a:off x="1111234" y="6788944"/>
            <a:ext cx="1669923" cy="423047"/>
          </a:xfrm>
          <a:prstGeom prst="flowChartProcess">
            <a:avLst/>
          </a:prstGeom>
          <a:solidFill>
            <a:srgbClr val="FFFFFF"/>
          </a:solidFill>
          <a:ln w="9525">
            <a:solidFill>
              <a:srgbClr val="000000"/>
            </a:solidFill>
            <a:miter lim="800000"/>
          </a:ln>
        </p:spPr>
        <p:txBody>
          <a:bodyPr vert="horz" wrap="square" lIns="91440" tIns="45720" rIns="91440" bIns="45720" numCol="1" anchor="t" anchorCtr="0" compatLnSpc="1"/>
          <a:lstStyle/>
          <a:p>
            <a:pPr marL="0" marR="0" lvl="0" indent="0" algn="just" defTabSz="914400" rtl="0" eaLnBrk="1" fontAlgn="base" latinLnBrk="0" hangingPunct="1">
              <a:lnSpc>
                <a:spcPct val="100000"/>
              </a:lnSpc>
              <a:spcBef>
                <a:spcPct val="0"/>
              </a:spcBef>
              <a:spcAft>
                <a:spcPct val="0"/>
              </a:spcAft>
              <a:buClrTx/>
              <a:buSzTx/>
              <a:buFontTx/>
              <a:buNone/>
            </a:pPr>
            <a:r>
              <a:rPr lang="zh-CN" altLang="en-US" sz="600" dirty="0" smtClean="0">
                <a:latin typeface="Calibri" panose="020F0502020204030204" pitchFamily="34" charset="0"/>
                <a:ea typeface="宋体" panose="02010600030101010101" pitchFamily="2" charset="-122"/>
                <a:cs typeface="宋体" panose="02010600030101010101" pitchFamily="2" charset="-122"/>
              </a:rPr>
              <a:t>根据</a:t>
            </a:r>
            <a:r>
              <a:rPr kumimoji="0" lang="zh-CN" altLang="en-US" sz="600" b="0" i="0" u="none" strike="noStrike" cap="none" normalizeH="0" baseline="0" dirty="0" smtClean="0">
                <a:ln>
                  <a:noFill/>
                </a:ln>
                <a:solidFill>
                  <a:schemeClr val="tx1"/>
                </a:solidFill>
                <a:effectLst/>
                <a:latin typeface="Calibri" panose="020F0502020204030204" pitchFamily="34" charset="0"/>
                <a:ea typeface="宋体" panose="02010600030101010101" pitchFamily="2" charset="-122"/>
                <a:cs typeface="宋体" panose="02010600030101010101" pitchFamily="2" charset="-122"/>
              </a:rPr>
              <a:t>具体</a:t>
            </a:r>
            <a:r>
              <a:rPr kumimoji="0" lang="zh-CN" altLang="en-US" sz="600" b="0" i="0" u="none" strike="noStrike" cap="none" normalizeH="0" baseline="0" dirty="0" smtClean="0">
                <a:ln>
                  <a:noFill/>
                </a:ln>
                <a:solidFill>
                  <a:schemeClr val="tx1"/>
                </a:solidFill>
                <a:effectLst/>
                <a:latin typeface="Calibri" panose="020F0502020204030204" pitchFamily="34" charset="0"/>
                <a:ea typeface="宋体" panose="02010600030101010101" pitchFamily="2" charset="-122"/>
                <a:cs typeface="宋体" panose="02010600030101010101" pitchFamily="2" charset="-122"/>
              </a:rPr>
              <a:t>情况，要求供货单位进行整改、换货等处理并重新进行验收（在</a:t>
            </a:r>
            <a:r>
              <a:rPr kumimoji="0" lang="en-US" altLang="zh-CN" sz="600" b="0" i="0" u="none" strike="noStrike" cap="none" normalizeH="0" baseline="0" dirty="0" smtClean="0">
                <a:ln>
                  <a:noFill/>
                </a:ln>
                <a:solidFill>
                  <a:schemeClr val="tx1"/>
                </a:solidFill>
                <a:effectLst/>
                <a:latin typeface="Calibri" panose="020F0502020204030204" pitchFamily="34" charset="0"/>
                <a:ea typeface="宋体" panose="02010600030101010101" pitchFamily="2" charset="-122"/>
                <a:cs typeface="宋体" panose="02010600030101010101" pitchFamily="2" charset="-122"/>
              </a:rPr>
              <a:t>《</a:t>
            </a:r>
            <a:r>
              <a:rPr kumimoji="0" lang="zh-CN" altLang="en-US" sz="600" b="0" i="0" u="none" strike="noStrike" cap="none" normalizeH="0" baseline="0" dirty="0" smtClean="0">
                <a:ln>
                  <a:noFill/>
                </a:ln>
                <a:solidFill>
                  <a:schemeClr val="tx1"/>
                </a:solidFill>
                <a:effectLst/>
                <a:latin typeface="Calibri" panose="020F0502020204030204" pitchFamily="34" charset="0"/>
                <a:ea typeface="宋体" panose="02010600030101010101" pitchFamily="2" charset="-122"/>
                <a:cs typeface="宋体" panose="02010600030101010101" pitchFamily="2" charset="-122"/>
              </a:rPr>
              <a:t>广东药科大学大型仪器设备验收报告</a:t>
            </a:r>
            <a:r>
              <a:rPr kumimoji="0" lang="en-US" altLang="zh-CN" sz="600" b="0" i="0" u="none" strike="noStrike" cap="none" normalizeH="0" baseline="0" dirty="0" smtClean="0">
                <a:ln>
                  <a:noFill/>
                </a:ln>
                <a:solidFill>
                  <a:schemeClr val="tx1"/>
                </a:solidFill>
                <a:effectLst/>
                <a:latin typeface="Calibri" panose="020F0502020204030204" pitchFamily="34" charset="0"/>
                <a:ea typeface="宋体" panose="02010600030101010101" pitchFamily="2" charset="-122"/>
                <a:cs typeface="宋体" panose="02010600030101010101" pitchFamily="2" charset="-122"/>
              </a:rPr>
              <a:t>》</a:t>
            </a:r>
            <a:r>
              <a:rPr kumimoji="0" lang="zh-CN" altLang="en-US" sz="600" b="0" i="0" u="none" strike="noStrike" cap="none" normalizeH="0" baseline="0" dirty="0" smtClean="0">
                <a:ln>
                  <a:noFill/>
                </a:ln>
                <a:solidFill>
                  <a:schemeClr val="tx1"/>
                </a:solidFill>
                <a:effectLst/>
                <a:latin typeface="Calibri" panose="020F0502020204030204" pitchFamily="34" charset="0"/>
                <a:ea typeface="宋体" panose="02010600030101010101" pitchFamily="2" charset="-122"/>
                <a:cs typeface="宋体" panose="02010600030101010101" pitchFamily="2" charset="-122"/>
              </a:rPr>
              <a:t>中注明处理情况）</a:t>
            </a:r>
            <a:endParaRPr kumimoji="0" lang="zh-CN" sz="1800" b="0" i="0" u="none" strike="noStrike" cap="none" normalizeH="0" baseline="0" dirty="0" smtClean="0">
              <a:ln>
                <a:noFill/>
              </a:ln>
              <a:solidFill>
                <a:schemeClr val="tx1"/>
              </a:solidFill>
              <a:effectLst/>
              <a:latin typeface="Arial" panose="020B0604020202020204" pitchFamily="34" charset="0"/>
              <a:ea typeface="宋体" panose="02010600030101010101" pitchFamily="2" charset="-122"/>
              <a:cs typeface="宋体" panose="02010600030101010101" pitchFamily="2" charset="-122"/>
            </a:endParaRPr>
          </a:p>
        </p:txBody>
      </p:sp>
      <p:cxnSp>
        <p:nvCxnSpPr>
          <p:cNvPr id="106" name="AutoShape 10"/>
          <p:cNvCxnSpPr>
            <a:cxnSpLocks noChangeShapeType="1"/>
          </p:cNvCxnSpPr>
          <p:nvPr/>
        </p:nvCxnSpPr>
        <p:spPr bwMode="auto">
          <a:xfrm flipH="1">
            <a:off x="1970930" y="7211991"/>
            <a:ext cx="1188" cy="144000"/>
          </a:xfrm>
          <a:prstGeom prst="straightConnector1">
            <a:avLst/>
          </a:prstGeom>
          <a:noFill/>
          <a:ln w="9525">
            <a:solidFill>
              <a:srgbClr val="000000"/>
            </a:solidFill>
            <a:round/>
            <a:tailEnd type="triangle" w="med" len="med"/>
          </a:ln>
        </p:spPr>
      </p:cxnSp>
      <p:sp>
        <p:nvSpPr>
          <p:cNvPr id="107" name="AutoShape 4"/>
          <p:cNvSpPr>
            <a:spLocks noChangeArrowheads="1"/>
          </p:cNvSpPr>
          <p:nvPr/>
        </p:nvSpPr>
        <p:spPr bwMode="auto">
          <a:xfrm>
            <a:off x="1178842" y="7356007"/>
            <a:ext cx="1656184" cy="288032"/>
          </a:xfrm>
          <a:prstGeom prst="flowChartProcess">
            <a:avLst/>
          </a:prstGeom>
          <a:solidFill>
            <a:srgbClr val="FFFFFF"/>
          </a:solidFill>
          <a:ln w="9525">
            <a:solidFill>
              <a:srgbClr val="000000"/>
            </a:solidFill>
            <a:miter lim="800000"/>
          </a:ln>
        </p:spPr>
        <p:txBody>
          <a:bodyPr vert="horz" wrap="square" lIns="91440" tIns="45720" rIns="91440" bIns="45720" numCol="1" anchor="t" anchorCtr="0" compatLnSpc="1"/>
          <a:lstStyle/>
          <a:p>
            <a:pPr algn="ctr"/>
            <a:r>
              <a:rPr lang="zh-CN" altLang="zh-CN" sz="600" dirty="0" smtClean="0">
                <a:latin typeface="Calibri" panose="020F0502020204030204" pitchFamily="34" charset="0"/>
                <a:ea typeface="宋体" panose="02010600030101010101" pitchFamily="2" charset="-122"/>
                <a:cs typeface="宋体" panose="02010600030101010101" pitchFamily="2" charset="-122"/>
              </a:rPr>
              <a:t>原则上上述验收过程应该在初次验收一个月内完成</a:t>
            </a:r>
            <a:endParaRPr lang="zh-CN" altLang="zh-CN" sz="600" dirty="0" smtClean="0">
              <a:latin typeface="Calibri" panose="020F0502020204030204" pitchFamily="34" charset="0"/>
              <a:ea typeface="宋体" panose="02010600030101010101" pitchFamily="2" charset="-122"/>
              <a:cs typeface="宋体" panose="02010600030101010101" pitchFamily="2" charset="-122"/>
            </a:endParaRPr>
          </a:p>
        </p:txBody>
      </p:sp>
      <p:cxnSp>
        <p:nvCxnSpPr>
          <p:cNvPr id="108" name="AutoShape 10"/>
          <p:cNvCxnSpPr>
            <a:cxnSpLocks noChangeShapeType="1"/>
          </p:cNvCxnSpPr>
          <p:nvPr/>
        </p:nvCxnSpPr>
        <p:spPr bwMode="auto">
          <a:xfrm flipH="1">
            <a:off x="1970930" y="7644039"/>
            <a:ext cx="1188" cy="144000"/>
          </a:xfrm>
          <a:prstGeom prst="straightConnector1">
            <a:avLst/>
          </a:prstGeom>
          <a:noFill/>
          <a:ln w="9525">
            <a:solidFill>
              <a:srgbClr val="000000"/>
            </a:solidFill>
            <a:round/>
            <a:tailEnd type="triangle" w="med" len="med"/>
          </a:ln>
        </p:spPr>
      </p:cxnSp>
      <p:sp>
        <p:nvSpPr>
          <p:cNvPr id="109" name="AutoShape 5"/>
          <p:cNvSpPr>
            <a:spLocks noChangeArrowheads="1"/>
          </p:cNvSpPr>
          <p:nvPr/>
        </p:nvSpPr>
        <p:spPr bwMode="auto">
          <a:xfrm>
            <a:off x="1178842" y="7788055"/>
            <a:ext cx="1669923" cy="504056"/>
          </a:xfrm>
          <a:prstGeom prst="flowChartProcess">
            <a:avLst/>
          </a:prstGeom>
          <a:solidFill>
            <a:srgbClr val="FFFFFF"/>
          </a:solidFill>
          <a:ln w="9525">
            <a:solidFill>
              <a:srgbClr val="000000"/>
            </a:solidFill>
            <a:miter lim="800000"/>
          </a:ln>
        </p:spPr>
        <p:txBody>
          <a:bodyPr vert="horz" wrap="square" lIns="91440" tIns="45720" rIns="91440" bIns="45720" numCol="1" anchor="t" anchorCtr="0" compatLnSpc="1"/>
          <a:lstStyle/>
          <a:p>
            <a:pPr marL="0" marR="0" lvl="0" indent="0" algn="just" defTabSz="914400" rtl="0" eaLnBrk="1" fontAlgn="base" latinLnBrk="0" hangingPunct="1">
              <a:lnSpc>
                <a:spcPct val="100000"/>
              </a:lnSpc>
              <a:spcBef>
                <a:spcPct val="0"/>
              </a:spcBef>
              <a:spcAft>
                <a:spcPct val="0"/>
              </a:spcAft>
              <a:buClrTx/>
              <a:buSzTx/>
              <a:buFontTx/>
              <a:buNone/>
            </a:pPr>
            <a:r>
              <a:rPr kumimoji="0" lang="zh-CN" altLang="en-US" sz="600" b="0" i="0" u="none" strike="noStrike" cap="none" normalizeH="0" baseline="0" dirty="0" smtClean="0">
                <a:ln>
                  <a:noFill/>
                </a:ln>
                <a:solidFill>
                  <a:schemeClr val="tx1"/>
                </a:solidFill>
                <a:effectLst/>
                <a:latin typeface="Calibri" panose="020F0502020204030204" pitchFamily="34" charset="0"/>
                <a:ea typeface="宋体" panose="02010600030101010101" pitchFamily="2" charset="-122"/>
                <a:cs typeface="宋体" panose="02010600030101010101" pitchFamily="2" charset="-122"/>
              </a:rPr>
              <a:t>验收不合格或供货单位不积极配合，使用单位须在最后验收之日起</a:t>
            </a:r>
            <a:r>
              <a:rPr kumimoji="0" lang="en-US" altLang="zh-CN" sz="600" b="0" i="0" u="none" strike="noStrike" cap="none" normalizeH="0" baseline="0" dirty="0" smtClean="0">
                <a:ln>
                  <a:noFill/>
                </a:ln>
                <a:solidFill>
                  <a:schemeClr val="tx1"/>
                </a:solidFill>
                <a:effectLst/>
                <a:latin typeface="Calibri" panose="020F0502020204030204" pitchFamily="34" charset="0"/>
                <a:ea typeface="宋体" panose="02010600030101010101" pitchFamily="2" charset="-122"/>
                <a:cs typeface="宋体" panose="02010600030101010101" pitchFamily="2" charset="-122"/>
              </a:rPr>
              <a:t>20</a:t>
            </a:r>
            <a:r>
              <a:rPr kumimoji="0" lang="zh-CN" altLang="en-US" sz="600" b="0" i="0" u="none" strike="noStrike" cap="none" normalizeH="0" baseline="0" dirty="0" smtClean="0">
                <a:ln>
                  <a:noFill/>
                </a:ln>
                <a:solidFill>
                  <a:schemeClr val="tx1"/>
                </a:solidFill>
                <a:effectLst/>
                <a:latin typeface="Calibri" panose="020F0502020204030204" pitchFamily="34" charset="0"/>
                <a:ea typeface="宋体" panose="02010600030101010101" pitchFamily="2" charset="-122"/>
                <a:cs typeface="宋体" panose="02010600030101010101" pitchFamily="2" charset="-122"/>
              </a:rPr>
              <a:t>个工作日内做出验收不合格的结论，退回设备并上报招投标中心与资产设备与实验室管理处</a:t>
            </a:r>
            <a:endParaRPr kumimoji="0" lang="zh-CN" altLang="en-US" sz="600" b="0"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宋体" panose="02010600030101010101" pitchFamily="2" charset="-122"/>
            </a:endParaRPr>
          </a:p>
          <a:p>
            <a:pPr marL="0" marR="0" lvl="0" indent="0" algn="l" defTabSz="914400" rtl="0" eaLnBrk="1" fontAlgn="base" latinLnBrk="0" hangingPunct="1">
              <a:lnSpc>
                <a:spcPct val="100000"/>
              </a:lnSpc>
              <a:spcBef>
                <a:spcPct val="0"/>
              </a:spcBef>
              <a:spcAft>
                <a:spcPct val="0"/>
              </a:spcAft>
              <a:buClrTx/>
              <a:buSzTx/>
              <a:buFontTx/>
              <a:buNone/>
            </a:pPr>
            <a:endParaRPr kumimoji="0" lang="zh-CN" sz="1800" b="0" i="0" u="none" strike="noStrike" cap="none" normalizeH="0" baseline="0" dirty="0" smtClean="0">
              <a:ln>
                <a:noFill/>
              </a:ln>
              <a:solidFill>
                <a:schemeClr val="tx1"/>
              </a:solidFill>
              <a:effectLst/>
              <a:latin typeface="Arial" panose="020B0604020202020204" pitchFamily="34" charset="0"/>
              <a:ea typeface="宋体" panose="02010600030101010101" pitchFamily="2" charset="-122"/>
              <a:cs typeface="宋体" panose="02010600030101010101" pitchFamily="2" charset="-122"/>
            </a:endParaRPr>
          </a:p>
        </p:txBody>
      </p:sp>
      <p:cxnSp>
        <p:nvCxnSpPr>
          <p:cNvPr id="117" name="AutoShape 10"/>
          <p:cNvCxnSpPr>
            <a:cxnSpLocks noChangeShapeType="1"/>
          </p:cNvCxnSpPr>
          <p:nvPr/>
        </p:nvCxnSpPr>
        <p:spPr bwMode="auto">
          <a:xfrm flipV="1">
            <a:off x="4500389" y="6179705"/>
            <a:ext cx="0" cy="154816"/>
          </a:xfrm>
          <a:prstGeom prst="straightConnector1">
            <a:avLst/>
          </a:prstGeom>
          <a:noFill/>
          <a:ln w="9525">
            <a:solidFill>
              <a:srgbClr val="000000"/>
            </a:solidFill>
            <a:round/>
            <a:tailEnd type="triangle" w="med" len="med"/>
          </a:ln>
        </p:spPr>
      </p:cxnSp>
      <p:cxnSp>
        <p:nvCxnSpPr>
          <p:cNvPr id="63" name="AutoShape 8"/>
          <p:cNvCxnSpPr>
            <a:cxnSpLocks noChangeShapeType="1"/>
          </p:cNvCxnSpPr>
          <p:nvPr/>
        </p:nvCxnSpPr>
        <p:spPr bwMode="auto">
          <a:xfrm rot="16200000" flipH="1">
            <a:off x="3381407" y="2110049"/>
            <a:ext cx="113585" cy="1188"/>
          </a:xfrm>
          <a:prstGeom prst="straightConnector1">
            <a:avLst/>
          </a:prstGeom>
          <a:noFill/>
          <a:ln w="9525">
            <a:solidFill>
              <a:srgbClr val="000000"/>
            </a:solidFill>
            <a:round/>
            <a:tailEnd type="triangle" w="med" len="med"/>
          </a:ln>
        </p:spPr>
      </p:cxnSp>
      <p:sp>
        <p:nvSpPr>
          <p:cNvPr id="68" name="AutoShape 7"/>
          <p:cNvSpPr>
            <a:spLocks noChangeArrowheads="1"/>
          </p:cNvSpPr>
          <p:nvPr/>
        </p:nvSpPr>
        <p:spPr bwMode="auto">
          <a:xfrm>
            <a:off x="3032741" y="1874204"/>
            <a:ext cx="793312" cy="160217"/>
          </a:xfrm>
          <a:prstGeom prst="flowChartProcess">
            <a:avLst/>
          </a:prstGeom>
          <a:solidFill>
            <a:srgbClr val="FFFFFF"/>
          </a:solidFill>
          <a:ln w="9525">
            <a:solidFill>
              <a:srgbClr val="000000"/>
            </a:solidFill>
            <a:miter lim="800000"/>
          </a:ln>
        </p:spPr>
        <p:txBody>
          <a:bodyPr vert="horz" wrap="square" lIns="91440" tIns="45720" rIns="91440" bIns="45720" numCol="1" anchor="t" anchorCtr="0" compatLnSpc="1"/>
          <a:lstStyle/>
          <a:p>
            <a:pPr lvl="0" algn="just" fontAlgn="base">
              <a:spcBef>
                <a:spcPct val="0"/>
              </a:spcBef>
              <a:spcAft>
                <a:spcPct val="0"/>
              </a:spcAft>
            </a:pPr>
            <a:r>
              <a:rPr lang="zh-CN" altLang="en-US" sz="600" dirty="0" smtClean="0">
                <a:latin typeface="Calibri" panose="020F0502020204030204" pitchFamily="34" charset="0"/>
                <a:ea typeface="宋体" panose="02010600030101010101" pitchFamily="2" charset="-122"/>
                <a:cs typeface="宋体" panose="02010600030101010101" pitchFamily="2" charset="-122"/>
              </a:rPr>
              <a:t>仪器设备到校</a:t>
            </a:r>
            <a:endParaRPr lang="zh-CN" altLang="en-US" dirty="0" smtClean="0">
              <a:latin typeface="Arial" panose="020B0604020202020204" pitchFamily="34" charset="0"/>
              <a:ea typeface="宋体" panose="02010600030101010101" pitchFamily="2" charset="-122"/>
              <a:cs typeface="宋体" panose="02010600030101010101" pitchFamily="2" charset="-122"/>
            </a:endParaRPr>
          </a:p>
        </p:txBody>
      </p:sp>
      <p:cxnSp>
        <p:nvCxnSpPr>
          <p:cNvPr id="69" name="AutoShape 11"/>
          <p:cNvCxnSpPr>
            <a:cxnSpLocks noChangeShapeType="1"/>
          </p:cNvCxnSpPr>
          <p:nvPr/>
        </p:nvCxnSpPr>
        <p:spPr bwMode="auto">
          <a:xfrm>
            <a:off x="4532939" y="5050472"/>
            <a:ext cx="0" cy="144016"/>
          </a:xfrm>
          <a:prstGeom prst="straightConnector1">
            <a:avLst/>
          </a:prstGeom>
          <a:noFill/>
          <a:ln w="9525">
            <a:solidFill>
              <a:srgbClr val="000000"/>
            </a:solidFill>
            <a:round/>
            <a:tailEnd type="triangle" w="med" len="med"/>
          </a:ln>
        </p:spPr>
      </p:cxnSp>
      <p:sp>
        <p:nvSpPr>
          <p:cNvPr id="73" name="AutoShape 17"/>
          <p:cNvSpPr>
            <a:spLocks noChangeArrowheads="1"/>
          </p:cNvSpPr>
          <p:nvPr/>
        </p:nvSpPr>
        <p:spPr bwMode="auto">
          <a:xfrm>
            <a:off x="3835895" y="6780080"/>
            <a:ext cx="988362" cy="277231"/>
          </a:xfrm>
          <a:prstGeom prst="flowChartProcess">
            <a:avLst/>
          </a:prstGeom>
          <a:solidFill>
            <a:srgbClr val="FFFFFF"/>
          </a:solidFill>
          <a:ln w="9525">
            <a:solidFill>
              <a:srgbClr val="000000"/>
            </a:solidFill>
            <a:miter lim="800000"/>
          </a:ln>
        </p:spPr>
        <p:txBody>
          <a:bodyPr vert="horz" wrap="square" lIns="91440" tIns="45720" rIns="91440" bIns="45720" numCol="1" anchor="t" anchorCtr="0" compatLnSpc="1"/>
          <a:lstStyle/>
          <a:p>
            <a:pPr marL="0" marR="0" lvl="0" indent="0" algn="ctr" defTabSz="914400" rtl="0" eaLnBrk="1" fontAlgn="base" latinLnBrk="0" hangingPunct="1">
              <a:lnSpc>
                <a:spcPct val="100000"/>
              </a:lnSpc>
              <a:spcBef>
                <a:spcPct val="0"/>
              </a:spcBef>
              <a:spcAft>
                <a:spcPct val="0"/>
              </a:spcAft>
              <a:buClrTx/>
              <a:buSzTx/>
              <a:buFontTx/>
              <a:buNone/>
            </a:pPr>
            <a:r>
              <a:rPr kumimoji="0" lang="zh-CN" altLang="en-US" sz="600" b="0" i="0" u="none" strike="noStrike" cap="none" normalizeH="0" baseline="0" dirty="0" smtClean="0">
                <a:ln>
                  <a:noFill/>
                </a:ln>
                <a:solidFill>
                  <a:schemeClr val="tx1"/>
                </a:solidFill>
                <a:effectLst/>
                <a:latin typeface="Calibri" panose="020F0502020204030204" pitchFamily="34" charset="0"/>
                <a:ea typeface="宋体" panose="02010600030101010101" pitchFamily="2" charset="-122"/>
                <a:cs typeface="宋体" panose="02010600030101010101" pitchFamily="2" charset="-122"/>
              </a:rPr>
              <a:t>单价或批量总额</a:t>
            </a:r>
            <a:r>
              <a:rPr kumimoji="0" lang="en-US" altLang="zh-CN" sz="600" b="0" i="0" u="none" strike="noStrike" cap="none" normalizeH="0" baseline="0" dirty="0" smtClean="0">
                <a:ln>
                  <a:noFill/>
                </a:ln>
                <a:solidFill>
                  <a:schemeClr val="tx1"/>
                </a:solidFill>
                <a:effectLst/>
                <a:latin typeface="Calibri" panose="020F0502020204030204" pitchFamily="34" charset="0"/>
                <a:ea typeface="宋体" panose="02010600030101010101" pitchFamily="2" charset="-122"/>
                <a:cs typeface="宋体" panose="02010600030101010101" pitchFamily="2" charset="-122"/>
              </a:rPr>
              <a:t>10</a:t>
            </a:r>
            <a:r>
              <a:rPr kumimoji="0" lang="zh-CN" altLang="en-US" sz="600" b="0" i="0" u="none" strike="noStrike" cap="none" normalizeH="0" baseline="0" dirty="0" smtClean="0">
                <a:ln>
                  <a:noFill/>
                </a:ln>
                <a:solidFill>
                  <a:schemeClr val="tx1"/>
                </a:solidFill>
                <a:effectLst/>
                <a:latin typeface="Calibri" panose="020F0502020204030204" pitchFamily="34" charset="0"/>
                <a:ea typeface="宋体" panose="02010600030101010101" pitchFamily="2" charset="-122"/>
                <a:cs typeface="宋体" panose="02010600030101010101" pitchFamily="2" charset="-122"/>
              </a:rPr>
              <a:t>万元以上的仪器设备</a:t>
            </a:r>
            <a:endParaRPr kumimoji="0" lang="zh-CN" sz="1800" b="0" i="0" u="none" strike="noStrike" cap="none" normalizeH="0" baseline="0" dirty="0" smtClean="0">
              <a:ln>
                <a:noFill/>
              </a:ln>
              <a:solidFill>
                <a:schemeClr val="tx1"/>
              </a:solidFill>
              <a:effectLst/>
              <a:latin typeface="Arial" panose="020B0604020202020204" pitchFamily="34" charset="0"/>
              <a:ea typeface="宋体" panose="02010600030101010101" pitchFamily="2" charset="-122"/>
              <a:cs typeface="宋体" panose="02010600030101010101" pitchFamily="2" charset="-122"/>
            </a:endParaRPr>
          </a:p>
        </p:txBody>
      </p:sp>
      <p:sp>
        <p:nvSpPr>
          <p:cNvPr id="74" name="TextBox 73"/>
          <p:cNvSpPr txBox="1"/>
          <p:nvPr/>
        </p:nvSpPr>
        <p:spPr>
          <a:xfrm>
            <a:off x="4894463" y="6710323"/>
            <a:ext cx="215474" cy="184666"/>
          </a:xfrm>
          <a:prstGeom prst="rect">
            <a:avLst/>
          </a:prstGeom>
          <a:noFill/>
        </p:spPr>
        <p:txBody>
          <a:bodyPr wrap="square" rtlCol="0">
            <a:spAutoFit/>
          </a:bodyPr>
          <a:lstStyle/>
          <a:p>
            <a:r>
              <a:rPr lang="zh-CN" altLang="en-US" sz="600" dirty="0" smtClean="0"/>
              <a:t>是</a:t>
            </a:r>
            <a:endParaRPr lang="zh-CN" altLang="en-US" sz="600" dirty="0"/>
          </a:p>
        </p:txBody>
      </p:sp>
      <p:sp>
        <p:nvSpPr>
          <p:cNvPr id="75" name="TextBox 74"/>
          <p:cNvSpPr txBox="1"/>
          <p:nvPr/>
        </p:nvSpPr>
        <p:spPr>
          <a:xfrm>
            <a:off x="3558957" y="6781761"/>
            <a:ext cx="215474" cy="184666"/>
          </a:xfrm>
          <a:prstGeom prst="rect">
            <a:avLst/>
          </a:prstGeom>
          <a:noFill/>
          <a:ln w="9525">
            <a:noFill/>
            <a:round/>
          </a:ln>
        </p:spPr>
        <p:txBody>
          <a:bodyPr wrap="square" rtlCol="0">
            <a:spAutoFit/>
          </a:bodyPr>
          <a:lstStyle/>
          <a:p>
            <a:r>
              <a:rPr lang="zh-CN" altLang="en-US" sz="600" dirty="0" smtClean="0"/>
              <a:t>否</a:t>
            </a:r>
            <a:endParaRPr lang="zh-CN" altLang="en-US" sz="600" dirty="0"/>
          </a:p>
        </p:txBody>
      </p:sp>
      <p:cxnSp>
        <p:nvCxnSpPr>
          <p:cNvPr id="76" name="AutoShape 3"/>
          <p:cNvCxnSpPr>
            <a:cxnSpLocks noChangeShapeType="1"/>
          </p:cNvCxnSpPr>
          <p:nvPr/>
        </p:nvCxnSpPr>
        <p:spPr bwMode="auto">
          <a:xfrm>
            <a:off x="4823025" y="6924637"/>
            <a:ext cx="285752" cy="1588"/>
          </a:xfrm>
          <a:prstGeom prst="straightConnector1">
            <a:avLst/>
          </a:prstGeom>
          <a:noFill/>
          <a:ln w="9525">
            <a:solidFill>
              <a:srgbClr val="000000"/>
            </a:solidFill>
            <a:round/>
          </a:ln>
        </p:spPr>
      </p:cxnSp>
      <p:cxnSp>
        <p:nvCxnSpPr>
          <p:cNvPr id="77" name="AutoShape 3"/>
          <p:cNvCxnSpPr>
            <a:cxnSpLocks noChangeShapeType="1"/>
          </p:cNvCxnSpPr>
          <p:nvPr/>
        </p:nvCxnSpPr>
        <p:spPr bwMode="auto">
          <a:xfrm>
            <a:off x="3416081" y="6924637"/>
            <a:ext cx="428627" cy="1588"/>
          </a:xfrm>
          <a:prstGeom prst="straightConnector1">
            <a:avLst/>
          </a:prstGeom>
          <a:noFill/>
          <a:ln w="9525">
            <a:solidFill>
              <a:srgbClr val="000000"/>
            </a:solidFill>
            <a:round/>
          </a:ln>
        </p:spPr>
      </p:cxnSp>
      <p:cxnSp>
        <p:nvCxnSpPr>
          <p:cNvPr id="86" name="AutoShape 9"/>
          <p:cNvCxnSpPr>
            <a:cxnSpLocks noChangeShapeType="1"/>
          </p:cNvCxnSpPr>
          <p:nvPr/>
        </p:nvCxnSpPr>
        <p:spPr bwMode="auto">
          <a:xfrm>
            <a:off x="3693019" y="7567579"/>
            <a:ext cx="1714512" cy="1588"/>
          </a:xfrm>
          <a:prstGeom prst="straightConnector1">
            <a:avLst/>
          </a:prstGeom>
          <a:noFill/>
          <a:ln w="9525">
            <a:solidFill>
              <a:srgbClr val="000000"/>
            </a:solidFill>
            <a:round/>
          </a:ln>
        </p:spPr>
      </p:cxnSp>
      <p:cxnSp>
        <p:nvCxnSpPr>
          <p:cNvPr id="87" name="AutoShape 10"/>
          <p:cNvCxnSpPr>
            <a:cxnSpLocks noChangeShapeType="1"/>
          </p:cNvCxnSpPr>
          <p:nvPr/>
        </p:nvCxnSpPr>
        <p:spPr bwMode="auto">
          <a:xfrm flipV="1">
            <a:off x="3693019" y="7424703"/>
            <a:ext cx="0" cy="154816"/>
          </a:xfrm>
          <a:prstGeom prst="straightConnector1">
            <a:avLst/>
          </a:prstGeom>
          <a:noFill/>
          <a:ln w="9525">
            <a:solidFill>
              <a:srgbClr val="000000"/>
            </a:solidFill>
            <a:round/>
            <a:tailEnd type="triangle" w="med" len="med"/>
          </a:ln>
        </p:spPr>
      </p:cxnSp>
      <p:cxnSp>
        <p:nvCxnSpPr>
          <p:cNvPr id="88" name="AutoShape 10"/>
          <p:cNvCxnSpPr>
            <a:cxnSpLocks noChangeShapeType="1"/>
          </p:cNvCxnSpPr>
          <p:nvPr/>
        </p:nvCxnSpPr>
        <p:spPr bwMode="auto">
          <a:xfrm flipV="1">
            <a:off x="5407531" y="7423563"/>
            <a:ext cx="0" cy="154816"/>
          </a:xfrm>
          <a:prstGeom prst="straightConnector1">
            <a:avLst/>
          </a:prstGeom>
          <a:noFill/>
          <a:ln w="9525">
            <a:solidFill>
              <a:srgbClr val="000000"/>
            </a:solidFill>
            <a:round/>
            <a:tailEnd type="triangle" w="med" len="med"/>
          </a:ln>
        </p:spPr>
      </p:cxnSp>
      <p:cxnSp>
        <p:nvCxnSpPr>
          <p:cNvPr id="91" name="AutoShape 11"/>
          <p:cNvCxnSpPr>
            <a:cxnSpLocks noChangeShapeType="1"/>
          </p:cNvCxnSpPr>
          <p:nvPr/>
        </p:nvCxnSpPr>
        <p:spPr bwMode="auto">
          <a:xfrm>
            <a:off x="4621713" y="7567579"/>
            <a:ext cx="0" cy="144000"/>
          </a:xfrm>
          <a:prstGeom prst="straightConnector1">
            <a:avLst/>
          </a:prstGeom>
          <a:noFill/>
          <a:ln w="9525">
            <a:solidFill>
              <a:srgbClr val="000000"/>
            </a:solidFill>
            <a:round/>
            <a:tailEnd type="triangle" w="med" len="med"/>
          </a:ln>
        </p:spPr>
      </p:cxnSp>
      <p:cxnSp>
        <p:nvCxnSpPr>
          <p:cNvPr id="96" name="AutoShape 3"/>
          <p:cNvCxnSpPr>
            <a:cxnSpLocks noChangeShapeType="1"/>
          </p:cNvCxnSpPr>
          <p:nvPr/>
        </p:nvCxnSpPr>
        <p:spPr bwMode="auto">
          <a:xfrm>
            <a:off x="1954743" y="6571781"/>
            <a:ext cx="592553" cy="0"/>
          </a:xfrm>
          <a:prstGeom prst="straightConnector1">
            <a:avLst/>
          </a:prstGeom>
          <a:noFill/>
          <a:ln w="9525">
            <a:solidFill>
              <a:srgbClr val="000000"/>
            </a:solidFill>
            <a:round/>
          </a:ln>
        </p:spPr>
      </p:cxnSp>
      <p:sp>
        <p:nvSpPr>
          <p:cNvPr id="112" name="TextBox 111"/>
          <p:cNvSpPr txBox="1"/>
          <p:nvPr/>
        </p:nvSpPr>
        <p:spPr>
          <a:xfrm>
            <a:off x="634187" y="8758261"/>
            <a:ext cx="5857916" cy="338554"/>
          </a:xfrm>
          <a:prstGeom prst="rect">
            <a:avLst/>
          </a:prstGeom>
          <a:noFill/>
        </p:spPr>
        <p:txBody>
          <a:bodyPr wrap="square" rtlCol="0">
            <a:spAutoFit/>
          </a:bodyPr>
          <a:lstStyle/>
          <a:p>
            <a:r>
              <a:rPr lang="zh-CN" altLang="en-US" sz="800" b="1" dirty="0" smtClean="0">
                <a:solidFill>
                  <a:srgbClr val="FF0000"/>
                </a:solidFill>
                <a:latin typeface="宋体" panose="02010600030101010101" pitchFamily="2" charset="-122"/>
                <a:ea typeface="宋体" panose="02010600030101010101" pitchFamily="2" charset="-122"/>
              </a:rPr>
              <a:t>注：</a:t>
            </a:r>
            <a:r>
              <a:rPr lang="zh-CN" altLang="en-US" sz="800" b="1" dirty="0" smtClean="0">
                <a:solidFill>
                  <a:srgbClr val="0000FF"/>
                </a:solidFill>
                <a:latin typeface="宋体" panose="02010600030101010101" pitchFamily="2" charset="-122"/>
                <a:ea typeface="宋体" panose="02010600030101010101" pitchFamily="2" charset="-122"/>
              </a:rPr>
              <a:t>凡进口减免税科教仪器设备在离开海关后必须到资产设备与实验室管理处减免税负责人处报到，并提供减免税信息表、报关单、免税证明、进口代理协议等有关进口的</a:t>
            </a:r>
            <a:r>
              <a:rPr lang="zh-CN" altLang="en-US" sz="800" b="1" dirty="0" smtClean="0">
                <a:solidFill>
                  <a:srgbClr val="0000FF"/>
                </a:solidFill>
              </a:rPr>
              <a:t>技术</a:t>
            </a:r>
            <a:r>
              <a:rPr lang="zh-CN" altLang="en-US" sz="800" b="1" dirty="0" smtClean="0">
                <a:solidFill>
                  <a:srgbClr val="0000FF"/>
                </a:solidFill>
              </a:rPr>
              <a:t>商务文件</a:t>
            </a:r>
            <a:endParaRPr lang="zh-CN" altLang="en-US" sz="800" b="1" dirty="0">
              <a:solidFill>
                <a:srgbClr val="0000FF"/>
              </a:solidFill>
              <a:latin typeface="宋体" panose="02010600030101010101" pitchFamily="2" charset="-122"/>
              <a:ea typeface="宋体" panose="02010600030101010101" pitchFamily="2" charset="-122"/>
            </a:endParaRPr>
          </a:p>
        </p:txBody>
      </p:sp>
    </p:spTree>
  </p:cSld>
  <p:clrMapOvr>
    <a:masterClrMapping/>
  </p:clrMapOvr>
</p:sld>
</file>

<file path=ppt/tags/tag1.xml><?xml version="1.0" encoding="utf-8"?>
<p:tagLst xmlns:p="http://schemas.openxmlformats.org/presentationml/2006/main">
  <p:tag name="COMMONDATA" val="eyJoZGlkIjoiOTY5YzZjOGY5MTU5MTY0NWYzYjMzYjM3ZmE0ODI5OGMifQ=="/>
</p:tagLst>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lnDef>
      <a:spPr bwMode="auto">
        <a:noFill/>
        <a:ln w="9525">
          <a:solidFill>
            <a:srgbClr val="000000"/>
          </a:solidFill>
          <a:round/>
          <a:tailEnd type="triangle" w="med" len="med"/>
        </a:ln>
      </a:spPr>
      <a:bodyPr/>
      <a:lstStyle/>
    </a:lnDef>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1292</Words>
  <Application>WPS 演示</Application>
  <PresentationFormat>自定义</PresentationFormat>
  <Paragraphs>78</Paragraphs>
  <Slides>1</Slides>
  <Notes>0</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1</vt:i4>
      </vt:variant>
    </vt:vector>
  </HeadingPairs>
  <TitlesOfParts>
    <vt:vector size="9" baseType="lpstr">
      <vt:lpstr>Arial</vt:lpstr>
      <vt:lpstr>宋体</vt:lpstr>
      <vt:lpstr>Wingdings</vt:lpstr>
      <vt:lpstr>Calibri</vt:lpstr>
      <vt:lpstr>Times New Roman</vt:lpstr>
      <vt:lpstr>微软雅黑</vt:lpstr>
      <vt:lpstr>Arial Unicode MS</vt:lpstr>
      <vt:lpstr>Office 主题</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-吴燕红</dc:creator>
  <cp:lastModifiedBy>Ming</cp:lastModifiedBy>
  <cp:revision>20</cp:revision>
  <dcterms:created xsi:type="dcterms:W3CDTF">2021-03-19T02:56:00Z</dcterms:created>
  <dcterms:modified xsi:type="dcterms:W3CDTF">2022-06-07T08:03:29Z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CB145A2573FE403AA323E431CB296E04</vt:lpwstr>
  </property>
  <property fmtid="{D5CDD505-2E9C-101B-9397-08002B2CF9AE}" pid="3" name="KSOProductBuildVer">
    <vt:lpwstr>2052-11.1.0.11744</vt:lpwstr>
  </property>
</Properties>
</file>